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60" r:id="rId2"/>
    <p:sldId id="363" r:id="rId3"/>
    <p:sldId id="391" r:id="rId4"/>
    <p:sldId id="392" r:id="rId5"/>
    <p:sldId id="393" r:id="rId6"/>
    <p:sldId id="396" r:id="rId7"/>
    <p:sldId id="395" r:id="rId8"/>
    <p:sldId id="394" r:id="rId9"/>
    <p:sldId id="399" r:id="rId10"/>
    <p:sldId id="400" r:id="rId11"/>
    <p:sldId id="401" r:id="rId12"/>
    <p:sldId id="402" r:id="rId13"/>
    <p:sldId id="398" r:id="rId14"/>
    <p:sldId id="397" r:id="rId15"/>
    <p:sldId id="406" r:id="rId16"/>
    <p:sldId id="407" r:id="rId17"/>
    <p:sldId id="410" r:id="rId18"/>
    <p:sldId id="409" r:id="rId19"/>
    <p:sldId id="411" r:id="rId20"/>
    <p:sldId id="412" r:id="rId21"/>
    <p:sldId id="414" r:id="rId22"/>
    <p:sldId id="408" r:id="rId23"/>
    <p:sldId id="415" r:id="rId24"/>
    <p:sldId id="416" r:id="rId25"/>
    <p:sldId id="417" r:id="rId26"/>
    <p:sldId id="405" r:id="rId27"/>
    <p:sldId id="404" r:id="rId28"/>
    <p:sldId id="423" r:id="rId29"/>
    <p:sldId id="422" r:id="rId30"/>
    <p:sldId id="421" r:id="rId31"/>
    <p:sldId id="420" r:id="rId32"/>
    <p:sldId id="419" r:id="rId33"/>
    <p:sldId id="418" r:id="rId34"/>
    <p:sldId id="424" r:id="rId35"/>
    <p:sldId id="425" r:id="rId36"/>
    <p:sldId id="426" r:id="rId37"/>
    <p:sldId id="345" r:id="rId3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ro Raquel" initials="VR" lastIdx="2" clrIdx="0"/>
  <p:cmAuthor id="1" name="Soledad Rozas" initials="SR" lastIdx="1" clrIdx="1">
    <p:extLst>
      <p:ext uri="{19B8F6BF-5375-455C-9EA6-DF929625EA0E}">
        <p15:presenceInfo xmlns:p15="http://schemas.microsoft.com/office/powerpoint/2012/main" userId="S::soledad.rozas@davidccook.org::2ffde1d0-c724-4a30-bc43-7a886ed1ab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B1F2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Énfasi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44" autoAdjust="0"/>
    <p:restoredTop sz="90793" autoAdjust="0"/>
  </p:normalViewPr>
  <p:slideViewPr>
    <p:cSldViewPr snapToGrid="0" snapToObjects="1">
      <p:cViewPr varScale="1">
        <p:scale>
          <a:sx n="73" d="100"/>
          <a:sy n="73" d="100"/>
        </p:scale>
        <p:origin x="1040" y="20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-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67592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1581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8625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3711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3087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3940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542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9305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5998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7089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361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982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0901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3488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2884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002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6581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36117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4744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3652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21856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647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65210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4857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85297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34623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6465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48381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14717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790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0775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9323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0983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4381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539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912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160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6" r:id="rId3"/>
    <p:sldLayoutId id="2147483657" r:id="rId4"/>
    <p:sldLayoutId id="2147483659" r:id="rId5"/>
    <p:sldLayoutId id="2147483660" r:id="rId6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rendiendoconmontessori.blogspot.com/2015/10/beneficios-de-la-mezcla-de-edades-en.html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orstorylovers.com/es/poemas-para-ninos-y-ninas/poemas-para-ninos-y-ninas-de-11-anos--sexto-de-primaria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uebaruben66.wordpress.com/2016/11/18/como-motivar-a-tus-alumnos-en-5-pasos/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837883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837883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837883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vistaeducan.es/2015/01/factores-socio-culturales-asociados-la.html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vistaeducan.es/2015/01/factores-socio-culturales-asociados-la.html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quelia.republica.com/desarrollo-y-crecimiento/la-buena-comunicacion-de-los-padres-con-sus-hijos-trae-grandes-beneficios-en-la-familia.html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nayravindran.com/2013/09/23/fun-activity-part/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703163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aviermegias.com/blog/2012/07/20-cosas-que-podemos-aprender-de-los-ninos-para-ser-mas-creativos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bytribu.com/que-debe-saber-un-nino-de-4-anos/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s/photo/142840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uscarempleo.republica.com/formacion/las-matematicas-asignatura-pendiente-para-el-sistema-educativo-espanol.html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llertelekids.blogspot.com/2015/11/adolescentes-pensando-en-los-derechos.html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ristiansincontext.com/2013/02/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kerblogs.blogspot.com/2012/03/despierta-papa-despierta-mama.html" TargetMode="External"/><Relationship Id="rId5" Type="http://schemas.openxmlformats.org/officeDocument/2006/relationships/image" Target="../media/image22.jp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nistry-to-children.com/classroom-management-biblical-rules/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mvin.org/es/2013/10/28/que-es-la-doctrina-social-de-la-iglesia/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globedia.com/carta-hijo-papa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vistamagisterioelrecreo.blogspot.com/2016/05/reflexion-sobre-el-papel-que-tiene-el.html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lauladelaprofenora.blogspot.com/2013/09/dia-internacional-de-la-paz.html" TargetMode="External"/><Relationship Id="rId5" Type="http://schemas.openxmlformats.org/officeDocument/2006/relationships/image" Target="../media/image25.jp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utismodiario.com/2014/04/15/tecnicas-de-apoyo-emocional-para-hermanos-de-ninos-con-autismo/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rentsareimportant.com/2014/05/6-pieces-of-advice-on-finding-parenting.html" TargetMode="External"/><Relationship Id="rId5" Type="http://schemas.openxmlformats.org/officeDocument/2006/relationships/image" Target="../media/image28.jp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lobedia.com/entre-padres-e-hijos" TargetMode="External"/><Relationship Id="rId5" Type="http://schemas.openxmlformats.org/officeDocument/2006/relationships/image" Target="../media/image29.jp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cantodasletras.com.br/oracoes/6145444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lsenderodelacruzambato.blogspot.com/2010/08/el-ministerio-y-la-madurez.html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ollullosdelamitacion.org/noticias-de-bollullos/item/577-abierto-el-plazo-para-solicitar-los-descuentos-socioeconomicos-para-la-escuela-de-verano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ollullosdelamitacion.org/noticias-de-bollullos/item/577-abierto-el-plazo-para-solicitar-los-descuentos-socioeconomicos-para-la-escuela-de-verano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ollullosdelamitacion.org/noticias-de-bollullos/item/577-abierto-el-plazo-para-solicitar-los-descuentos-socioeconomicos-para-la-escuela-de-verano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"/>
          <a:stretch/>
        </p:blipFill>
        <p:spPr>
          <a:xfrm>
            <a:off x="0" y="-262"/>
            <a:ext cx="13002768" cy="8259796"/>
          </a:xfrm>
          <a:prstGeom prst="rect">
            <a:avLst/>
          </a:prstGeom>
          <a:solidFill>
            <a:srgbClr val="EB1F29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</p:pic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377686" y="5738191"/>
            <a:ext cx="12105862" cy="22926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8800" b="1" dirty="0">
                <a:solidFill>
                  <a:srgbClr val="FFC000"/>
                </a:solidFill>
              </a:rPr>
              <a:t>DESARROLLO DE LA FE </a:t>
            </a:r>
            <a:br>
              <a:rPr lang="es-ES_tradnl" sz="8800" b="1" i="1" dirty="0">
                <a:solidFill>
                  <a:srgbClr val="FFFFFF"/>
                </a:solidFill>
              </a:rPr>
            </a:br>
            <a:r>
              <a:rPr lang="es-ES_tradnl" sz="1000" b="1" dirty="0">
                <a:solidFill>
                  <a:srgbClr val="FFFFFF"/>
                </a:solidFill>
              </a:rPr>
              <a:t> </a:t>
            </a:r>
            <a:br>
              <a:rPr lang="es-ES_tradnl" sz="8800" b="1" dirty="0">
                <a:solidFill>
                  <a:srgbClr val="FFFFFF"/>
                </a:solidFill>
              </a:rPr>
            </a:br>
            <a:r>
              <a:rPr lang="es-ES_tradnl" sz="4800" b="1" dirty="0">
                <a:solidFill>
                  <a:srgbClr val="FFFFFF"/>
                </a:solidFill>
              </a:rPr>
              <a:t>“EDADES Y NIVELES DE CRECIMIENTO”</a:t>
            </a:r>
            <a:br>
              <a:rPr lang="es-ES_tradnl" sz="3600" b="1" i="1" dirty="0">
                <a:solidFill>
                  <a:srgbClr val="FFFFFF"/>
                </a:solidFill>
              </a:rPr>
            </a:br>
            <a:endParaRPr lang="es-ES_tradnl" sz="3600" b="1" i="1" dirty="0">
              <a:solidFill>
                <a:srgbClr val="FFFFFF"/>
              </a:solidFill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45550" y="8518214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6EA50D-4AF5-6F48-85A3-30E246A566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3703860" y="683991"/>
            <a:ext cx="5595048" cy="436994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52000" sy="52000" algn="ctr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23237" y="8577849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E2B71A-DBB0-F040-8025-0F4BF4E39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457579"/>
              </p:ext>
            </p:extLst>
          </p:nvPr>
        </p:nvGraphicFramePr>
        <p:xfrm>
          <a:off x="815011" y="647390"/>
          <a:ext cx="11390244" cy="69919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74409">
                  <a:extLst>
                    <a:ext uri="{9D8B030D-6E8A-4147-A177-3AD203B41FA5}">
                      <a16:colId xmlns:a16="http://schemas.microsoft.com/office/drawing/2014/main" val="3143849762"/>
                    </a:ext>
                  </a:extLst>
                </a:gridCol>
                <a:gridCol w="3928505">
                  <a:extLst>
                    <a:ext uri="{9D8B030D-6E8A-4147-A177-3AD203B41FA5}">
                      <a16:colId xmlns:a16="http://schemas.microsoft.com/office/drawing/2014/main" val="1434039816"/>
                    </a:ext>
                  </a:extLst>
                </a:gridCol>
                <a:gridCol w="3487330">
                  <a:extLst>
                    <a:ext uri="{9D8B030D-6E8A-4147-A177-3AD203B41FA5}">
                      <a16:colId xmlns:a16="http://schemas.microsoft.com/office/drawing/2014/main" val="334573169"/>
                    </a:ext>
                  </a:extLst>
                </a:gridCol>
              </a:tblGrid>
              <a:tr h="1121774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6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Descubriendo</a:t>
                      </a:r>
                      <a:r>
                        <a:rPr lang="es-ES_tradnl" sz="3600" b="1" spc="-4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36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verdades</a:t>
                      </a:r>
                      <a:r>
                        <a:rPr lang="es-ES_tradnl" sz="3600" b="1" spc="-35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36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</a:t>
                      </a:r>
                      <a:r>
                        <a:rPr lang="es-ES_tradnl" sz="3600" b="1" spc="-4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36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profundas / Edad 9 – 11 </a:t>
                      </a:r>
                      <a:endParaRPr lang="es-ES_tradnl" sz="3600" b="1" noProof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406278"/>
                  </a:ext>
                </a:extLst>
              </a:tr>
              <a:tr h="4839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spc="-5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Física,</a:t>
                      </a:r>
                      <a:r>
                        <a:rPr lang="es-ES_tradnl" sz="2000" b="1" spc="-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spc="-5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Mental,</a:t>
                      </a:r>
                      <a:r>
                        <a:rPr lang="es-ES_tradnl" sz="2000" b="1" spc="-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Emocional</a:t>
                      </a:r>
                      <a:endParaRPr lang="es-ES_tradnl" sz="2000" b="1" noProof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noProof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Conocimiento</a:t>
                      </a:r>
                      <a:endParaRPr lang="es-ES_tradnl" sz="2000" b="1" noProof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Habilidades</a:t>
                      </a:r>
                      <a:r>
                        <a:rPr lang="es-ES_tradnl" sz="2000" b="1" spc="-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bíblicas</a:t>
                      </a:r>
                      <a:endParaRPr lang="es-ES_tradnl" sz="2000" b="1" noProof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820104"/>
                  </a:ext>
                </a:extLst>
              </a:tr>
              <a:tr h="810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Desea</a:t>
                      </a:r>
                      <a:r>
                        <a:rPr lang="es-ES_tradnl" sz="2000" b="1" spc="2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vivir</a:t>
                      </a:r>
                      <a:r>
                        <a:rPr lang="es-ES_tradnl" sz="2000" b="1" spc="2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es-ES_tradnl" sz="2000" b="1" spc="2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Cristo</a:t>
                      </a:r>
                      <a:r>
                        <a:rPr lang="es-ES_tradnl" sz="2000" b="1" spc="2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s-ES_tradnl" sz="2000" b="1" spc="2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s-ES_tradnl" sz="2000" b="1" spc="-24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hogar,</a:t>
                      </a:r>
                      <a:r>
                        <a:rPr lang="es-ES_tradnl" sz="2000" b="1" spc="-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iglesia</a:t>
                      </a:r>
                      <a:r>
                        <a:rPr lang="es-ES_tradnl" sz="2000" b="1" spc="-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2000" b="1" spc="-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escuela.</a:t>
                      </a:r>
                      <a:endParaRPr lang="es-ES_tradnl" sz="2000" b="1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_tradnl" sz="2000" b="1" spc="3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lang="es-ES_tradnl" sz="2000" b="1" spc="3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b="1" spc="3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Biblia</a:t>
                      </a:r>
                      <a:r>
                        <a:rPr lang="es-ES_tradnl" sz="2000" b="1" spc="3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es-ES_tradnl" sz="2000" b="1" spc="3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b="1" spc="-24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verdad</a:t>
                      </a:r>
                      <a:r>
                        <a:rPr lang="es-ES_tradnl" sz="2000" b="1" spc="-4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-4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Dios.</a:t>
                      </a:r>
                      <a:endParaRPr lang="es-ES_tradnl" sz="2000" b="1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Comienza a entender la</a:t>
                      </a:r>
                      <a:r>
                        <a:rPr lang="es-ES_tradnl" sz="2000" b="1" spc="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organización</a:t>
                      </a:r>
                      <a:r>
                        <a:rPr lang="es-ES_tradnl" sz="2000" b="1" spc="8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8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b="1" spc="8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Biblia.</a:t>
                      </a:r>
                      <a:endParaRPr lang="es-ES_tradnl" sz="2000" b="1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53229"/>
                  </a:ext>
                </a:extLst>
              </a:tr>
              <a:tr h="11042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Comienza a tener regulares</a:t>
                      </a:r>
                      <a:r>
                        <a:rPr lang="es-ES_tradnl" sz="2000" b="1" spc="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lecturas diarias de la Biblia y</a:t>
                      </a:r>
                      <a:r>
                        <a:rPr lang="es-ES_tradnl" sz="2000" b="1" spc="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tiempos</a:t>
                      </a:r>
                      <a:r>
                        <a:rPr lang="es-ES_tradnl" sz="2000" b="1" spc="-3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-2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oración.</a:t>
                      </a:r>
                      <a:endParaRPr lang="es-ES_tradnl" sz="2000" b="1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Comprende</a:t>
                      </a:r>
                      <a:r>
                        <a:rPr lang="es-ES_tradnl" sz="2000" b="1" spc="6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b="1" spc="7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verdad</a:t>
                      </a:r>
                      <a:r>
                        <a:rPr lang="es-ES_tradnl" sz="2000" b="1" spc="6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7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Jesús,</a:t>
                      </a:r>
                      <a:r>
                        <a:rPr lang="es-ES_tradnl" sz="2000" b="1" spc="-24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s-ES_tradnl" sz="2000" b="1" spc="-4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muerte</a:t>
                      </a:r>
                      <a:r>
                        <a:rPr lang="es-ES_tradnl" sz="2000" b="1" spc="-4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2000" b="1" spc="-3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resurrección.</a:t>
                      </a:r>
                      <a:endParaRPr lang="es-ES_tradnl" sz="2000" b="1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Memoriza en orden los libros</a:t>
                      </a:r>
                      <a:r>
                        <a:rPr lang="es-ES_tradnl" sz="2000" b="1" spc="-26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-4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b="1" spc="-4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Biblia.</a:t>
                      </a:r>
                      <a:endParaRPr lang="es-ES_tradnl" sz="2000" b="1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382492"/>
                  </a:ext>
                </a:extLst>
              </a:tr>
              <a:tr h="11042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spc="-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Toman decisiones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correctas y</a:t>
                      </a:r>
                      <a:r>
                        <a:rPr lang="es-ES_tradnl" sz="2000" b="1" spc="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aceptan</a:t>
                      </a:r>
                      <a:r>
                        <a:rPr lang="es-ES_tradnl" sz="2000" b="1" spc="-5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b="1" spc="-5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responsabilidad</a:t>
                      </a:r>
                      <a:r>
                        <a:rPr lang="es-ES_tradnl" sz="2000" b="1" spc="-5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-5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</a:t>
                      </a:r>
                      <a:r>
                        <a:rPr lang="es-ES_tradnl" sz="2000" b="1" spc="-24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actos.</a:t>
                      </a:r>
                      <a:endParaRPr lang="es-ES_tradnl" sz="2000" b="1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spc="-2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Entiende las </a:t>
                      </a:r>
                      <a:r>
                        <a:rPr lang="es-ES_tradnl" sz="2000" b="1" spc="-1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leyes de Dios,</a:t>
                      </a:r>
                      <a:r>
                        <a:rPr lang="es-ES_tradnl" sz="2000" b="1" spc="-1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incluyendo</a:t>
                      </a:r>
                      <a:r>
                        <a:rPr lang="es-ES_tradnl" sz="2000" b="1" spc="-6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es-ES_tradnl" sz="2000" b="1" spc="-5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diez</a:t>
                      </a:r>
                      <a:r>
                        <a:rPr lang="es-ES_tradnl" sz="2000" b="1" spc="-5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Mandamientos.</a:t>
                      </a:r>
                      <a:endParaRPr lang="es-ES_tradnl" sz="2000" b="1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Ubica</a:t>
                      </a:r>
                      <a:r>
                        <a:rPr lang="es-ES_tradnl" sz="2000" b="1" spc="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2000" b="1" spc="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lee</a:t>
                      </a:r>
                      <a:r>
                        <a:rPr lang="es-ES_tradnl" sz="2000" b="1" spc="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pasajes</a:t>
                      </a:r>
                      <a:r>
                        <a:rPr lang="es-ES_tradnl" sz="2000" b="1" spc="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cortos.</a:t>
                      </a:r>
                      <a:endParaRPr lang="es-ES_tradnl" sz="2000" b="1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544979"/>
                  </a:ext>
                </a:extLst>
              </a:tr>
              <a:tr h="12153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Reconocen</a:t>
                      </a:r>
                      <a:r>
                        <a:rPr lang="es-ES_tradnl" sz="2000" b="1" spc="13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lang="es-ES_tradnl" sz="2000" b="1" spc="13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</a:t>
                      </a:r>
                      <a:r>
                        <a:rPr lang="es-ES_tradnl" sz="2000" b="1" spc="135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habilidades</a:t>
                      </a:r>
                      <a:r>
                        <a:rPr lang="es-ES_tradnl" sz="2000" b="1" spc="-245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2000" b="1" spc="-1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conocimientos</a:t>
                      </a:r>
                      <a:r>
                        <a:rPr lang="es-ES_tradnl" sz="2000" b="1" spc="-5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pueden</a:t>
                      </a:r>
                      <a:r>
                        <a:rPr lang="es-ES_tradnl" sz="2000" b="1" spc="-1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usados</a:t>
                      </a:r>
                      <a:r>
                        <a:rPr lang="es-ES_tradnl" sz="2000" b="1" spc="15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es-ES_tradnl" sz="2000" b="1" spc="15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servir</a:t>
                      </a:r>
                      <a:r>
                        <a:rPr lang="es-ES_tradnl" sz="2000" b="1" spc="15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_tradnl" sz="2000" b="1" spc="15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</a:t>
                      </a:r>
                      <a:r>
                        <a:rPr lang="es-ES_tradnl" sz="2000" b="1" spc="15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2000" b="1" spc="15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_tradnl" sz="2000" b="1" spc="15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otros.</a:t>
                      </a:r>
                      <a:endParaRPr lang="es-ES_tradnl" sz="2000" b="1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Obtiene una cosmovisión más</a:t>
                      </a:r>
                      <a:r>
                        <a:rPr lang="es-ES_tradnl" sz="2000" b="1" spc="-26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amplia</a:t>
                      </a:r>
                      <a:r>
                        <a:rPr lang="es-ES_tradnl" sz="2000" b="1" spc="3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_tradnl" sz="2000" b="1" spc="3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través</a:t>
                      </a:r>
                      <a:r>
                        <a:rPr lang="es-ES_tradnl" sz="2000" b="1" spc="3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4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es-ES_tradnl" sz="2000" b="1" spc="3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énfasis</a:t>
                      </a:r>
                      <a:r>
                        <a:rPr lang="es-ES_tradnl" sz="2000" b="1" spc="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sobre</a:t>
                      </a:r>
                      <a:r>
                        <a:rPr lang="es-ES_tradnl" sz="2000" b="1" spc="-3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s-ES_tradnl" sz="2000" b="1" spc="-3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trabajo</a:t>
                      </a:r>
                      <a:r>
                        <a:rPr lang="es-ES_tradnl" sz="2000" b="1" spc="-3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misionero.</a:t>
                      </a:r>
                      <a:endParaRPr lang="es-ES_tradnl" sz="2000" b="1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Memoriza</a:t>
                      </a:r>
                      <a:r>
                        <a:rPr lang="es-ES_tradnl" sz="2000" b="1" spc="9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versículos</a:t>
                      </a:r>
                      <a:r>
                        <a:rPr lang="es-ES_tradnl" sz="2000" b="1" spc="1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bíblicos.</a:t>
                      </a:r>
                      <a:endParaRPr lang="es-ES_tradnl" sz="2000" b="1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255847"/>
                  </a:ext>
                </a:extLst>
              </a:tr>
              <a:tr h="11520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spc="-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Disfruta</a:t>
                      </a:r>
                      <a:r>
                        <a:rPr lang="es-ES_tradnl" sz="2000" b="1" spc="-4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spc="-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-3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spc="-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</a:t>
                      </a:r>
                      <a:r>
                        <a:rPr lang="es-ES_tradnl" sz="2000" b="1" spc="-4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grupales.</a:t>
                      </a:r>
                      <a:endParaRPr lang="es-ES_tradnl" sz="2000" b="1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spc="-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Comienza</a:t>
                      </a:r>
                      <a:r>
                        <a:rPr lang="es-ES_tradnl" sz="2000" b="1" spc="-3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spc="-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_tradnl" sz="2000" b="1" spc="-4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spc="-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mostrar</a:t>
                      </a:r>
                      <a:r>
                        <a:rPr lang="es-ES_tradnl" sz="2000" b="1" spc="-3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spc="-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s-ES_tradnl" sz="2000" b="1" spc="-3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spc="-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propia</a:t>
                      </a:r>
                      <a:r>
                        <a:rPr lang="es-ES_tradnl" sz="2000" b="1" spc="-26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necesidad</a:t>
                      </a:r>
                      <a:r>
                        <a:rPr lang="es-ES_tradnl" sz="2000" b="1" spc="1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2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es-ES_tradnl" sz="2000" b="1" spc="2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Salvador.</a:t>
                      </a:r>
                      <a:endParaRPr lang="es-ES_tradnl" sz="2000" b="1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Comienza a formular</a:t>
                      </a:r>
                      <a:r>
                        <a:rPr lang="es-ES_tradnl" sz="2000" b="1" spc="5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preguntas más profundas</a:t>
                      </a:r>
                      <a:r>
                        <a:rPr lang="es-ES_tradnl" sz="2000" b="1" spc="-265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acerca</a:t>
                      </a:r>
                      <a:r>
                        <a:rPr lang="es-ES_tradnl" sz="2000" b="1" spc="-2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-2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pasajes.</a:t>
                      </a:r>
                      <a:endParaRPr lang="es-ES_tradnl" sz="2000" b="1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200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31988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23237" y="8577849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498F881-6420-D04B-AB6C-8527FE970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805918"/>
              </p:ext>
            </p:extLst>
          </p:nvPr>
        </p:nvGraphicFramePr>
        <p:xfrm>
          <a:off x="874644" y="576469"/>
          <a:ext cx="11251096" cy="68298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17141">
                  <a:extLst>
                    <a:ext uri="{9D8B030D-6E8A-4147-A177-3AD203B41FA5}">
                      <a16:colId xmlns:a16="http://schemas.microsoft.com/office/drawing/2014/main" val="1131746522"/>
                    </a:ext>
                  </a:extLst>
                </a:gridCol>
                <a:gridCol w="3873143">
                  <a:extLst>
                    <a:ext uri="{9D8B030D-6E8A-4147-A177-3AD203B41FA5}">
                      <a16:colId xmlns:a16="http://schemas.microsoft.com/office/drawing/2014/main" val="1318874417"/>
                    </a:ext>
                  </a:extLst>
                </a:gridCol>
                <a:gridCol w="3460812">
                  <a:extLst>
                    <a:ext uri="{9D8B030D-6E8A-4147-A177-3AD203B41FA5}">
                      <a16:colId xmlns:a16="http://schemas.microsoft.com/office/drawing/2014/main" val="286437308"/>
                    </a:ext>
                  </a:extLst>
                </a:gridCol>
              </a:tblGrid>
              <a:tr h="115294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Explorando</a:t>
                      </a:r>
                      <a:r>
                        <a:rPr lang="es-ES_tradnl" sz="3600" b="1" spc="5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3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Justicia / Edad 12 - 14</a:t>
                      </a:r>
                      <a:endParaRPr lang="en-US" sz="3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90946"/>
                  </a:ext>
                </a:extLst>
              </a:tr>
              <a:tr h="4271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b="1" spc="-5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Física,</a:t>
                      </a:r>
                      <a:r>
                        <a:rPr lang="es-ES_tradnl" sz="2400" b="1" spc="-5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400" b="1" spc="-5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Mental,</a:t>
                      </a:r>
                      <a:r>
                        <a:rPr lang="es-ES_tradnl" sz="2400" b="1" spc="-5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4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Emocional</a:t>
                      </a:r>
                      <a:endParaRPr lang="en-US" sz="2400" b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Conocimiento</a:t>
                      </a:r>
                      <a:endParaRPr lang="en-US" sz="2400" b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Habilidades</a:t>
                      </a:r>
                      <a:r>
                        <a:rPr lang="es-ES_tradnl" sz="2400" b="1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Bíblicas</a:t>
                      </a:r>
                      <a:endParaRPr lang="en-US" sz="2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629193"/>
                  </a:ext>
                </a:extLst>
              </a:tr>
              <a:tr h="10488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Elige</a:t>
                      </a:r>
                      <a:r>
                        <a:rPr lang="es-ES_tradnl" sz="2000" b="1" spc="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seguir</a:t>
                      </a:r>
                      <a:r>
                        <a:rPr lang="es-ES_tradnl" sz="2000" b="1" spc="7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es-ES_tradnl" sz="2000" b="1" spc="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caminos</a:t>
                      </a:r>
                      <a:r>
                        <a:rPr lang="es-ES_tradnl" sz="2000" b="1" spc="7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</a:t>
                      </a:r>
                      <a:r>
                        <a:rPr lang="es-ES_tradnl" sz="2000" b="1" spc="-2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aunque</a:t>
                      </a:r>
                      <a:r>
                        <a:rPr lang="es-ES_tradnl" sz="2000" b="1" spc="-2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otros</a:t>
                      </a:r>
                      <a:r>
                        <a:rPr lang="es-ES_tradnl" sz="2000" b="1" spc="-2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s-ES_tradnl" sz="2000" b="1" spc="-2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</a:t>
                      </a:r>
                      <a:r>
                        <a:rPr lang="es-ES_tradnl" sz="2000" b="1" spc="-2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hacen.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Entiende lo correcto y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equivocado desde una</a:t>
                      </a:r>
                      <a:r>
                        <a:rPr lang="es-ES_tradnl" sz="2000" b="1" spc="-2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perspectiva</a:t>
                      </a:r>
                      <a:r>
                        <a:rPr lang="es-ES_tradnl" sz="2000" b="1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bíblica.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Hace una transición de las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historias bíblicas hacia un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estudio</a:t>
                      </a:r>
                      <a:r>
                        <a:rPr lang="es-ES_tradnl" sz="2000" b="1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b="1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Biblia.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663901"/>
                  </a:ext>
                </a:extLst>
              </a:tr>
              <a:tr h="10488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Pone</a:t>
                      </a:r>
                      <a:r>
                        <a:rPr lang="es-ES_tradnl" sz="2000" b="1" spc="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s-ES_tradnl" sz="2000" b="1" spc="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s-ES_tradnl" sz="2000" b="1" spc="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s-ES_tradnl" sz="2000" b="1" spc="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práctica</a:t>
                      </a:r>
                      <a:r>
                        <a:rPr lang="es-ES_tradnl" sz="2000" b="1" spc="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s-ES_tradnl" sz="2000" b="1" spc="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s-ES_tradnl" sz="2000" b="1" spc="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vida</a:t>
                      </a:r>
                      <a:r>
                        <a:rPr lang="es-ES_tradnl" sz="2000" b="1" spc="-2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diaria.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Entiende</a:t>
                      </a:r>
                      <a:r>
                        <a:rPr lang="es-ES_tradnl" sz="2000" b="1" spc="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lang="es-ES_tradnl" sz="2000" b="1" spc="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b="1" spc="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salvación</a:t>
                      </a:r>
                      <a:r>
                        <a:rPr lang="es-ES_tradnl" sz="2000" b="1" spc="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refiere</a:t>
                      </a:r>
                      <a:r>
                        <a:rPr lang="es-ES_tradnl" sz="2000" b="1" spc="3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_tradnl" sz="2000" b="1" spc="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todas</a:t>
                      </a:r>
                      <a:r>
                        <a:rPr lang="es-ES_tradnl" sz="2000" b="1" spc="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</a:t>
                      </a:r>
                      <a:r>
                        <a:rPr lang="es-ES_tradnl" sz="2000" b="1" spc="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personas</a:t>
                      </a:r>
                      <a:r>
                        <a:rPr lang="es-ES_tradnl" sz="2000" b="1" spc="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-2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manera</a:t>
                      </a:r>
                      <a:r>
                        <a:rPr lang="es-ES_tradnl" sz="2000" b="1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Gana</a:t>
                      </a:r>
                      <a:r>
                        <a:rPr lang="es-ES_tradnl" sz="2000" b="1" spc="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experiencia</a:t>
                      </a:r>
                      <a:r>
                        <a:rPr lang="es-ES_tradnl" sz="2000" b="1" spc="7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usando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referencias</a:t>
                      </a:r>
                      <a:r>
                        <a:rPr lang="es-ES_tradnl" sz="2000" b="1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bíblicas básicas.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507794"/>
                  </a:ext>
                </a:extLst>
              </a:tr>
              <a:tr h="10488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Siente</a:t>
                      </a:r>
                      <a:r>
                        <a:rPr lang="es-ES_tradnl" sz="2000" b="1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confianza</a:t>
                      </a:r>
                      <a:r>
                        <a:rPr lang="es-ES_tradnl" sz="2000" b="1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s-ES_tradnl" sz="2000" b="1" spc="-3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s-ES_tradnl" sz="2000" b="1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amor</a:t>
                      </a:r>
                      <a:r>
                        <a:rPr lang="es-ES_tradnl" sz="2000" b="1" spc="-3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-2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</a:t>
                      </a:r>
                      <a:r>
                        <a:rPr lang="es-ES_tradnl" sz="2000" b="1" spc="-1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2000" b="1" spc="-1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lang="es-ES_tradnl" sz="2000" b="1" spc="-1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Él</a:t>
                      </a:r>
                      <a:r>
                        <a:rPr lang="es-ES_tradnl" sz="2000" b="1" spc="-1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es-ES_tradnl" sz="2000" b="1" spc="-1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fiable.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Entiende</a:t>
                      </a:r>
                      <a:r>
                        <a:rPr lang="es-ES_tradnl" sz="2000" b="1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b="1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historia</a:t>
                      </a:r>
                      <a:r>
                        <a:rPr lang="es-ES_tradnl" sz="2000" b="1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b="1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Biblia</a:t>
                      </a:r>
                      <a:r>
                        <a:rPr lang="es-ES_tradnl" sz="2000" b="1" spc="-2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obtiene un sentido de la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cronología</a:t>
                      </a:r>
                      <a:r>
                        <a:rPr lang="es-ES_tradnl" sz="2000" b="1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b="1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Biblia.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Lee</a:t>
                      </a:r>
                      <a:r>
                        <a:rPr lang="es-ES_tradnl" sz="2000" b="1" spc="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pasajes</a:t>
                      </a:r>
                      <a:r>
                        <a:rPr lang="es-ES_tradnl" sz="2000" b="1" spc="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seleccionados</a:t>
                      </a:r>
                      <a:r>
                        <a:rPr lang="es-ES_tradnl" sz="2000" b="1" spc="-2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descubrir hechos y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detalles.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02265"/>
                  </a:ext>
                </a:extLst>
              </a:tr>
              <a:tr h="10488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Aprecia la sabiduría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orientación</a:t>
                      </a:r>
                      <a:r>
                        <a:rPr lang="es-ES_tradnl" sz="2000" b="1" spc="-2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2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</a:t>
                      </a:r>
                      <a:r>
                        <a:rPr lang="es-ES_tradnl" sz="2000" b="1" spc="2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padres,</a:t>
                      </a:r>
                      <a:r>
                        <a:rPr lang="es-ES_tradnl" sz="2000" b="1" spc="2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maestros</a:t>
                      </a:r>
                      <a:r>
                        <a:rPr lang="es-ES_tradnl" sz="2000" b="1" spc="2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2000" b="1" spc="2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otros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adultos.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_tradnl" sz="2000" b="1" spc="5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familiariza</a:t>
                      </a:r>
                      <a:r>
                        <a:rPr lang="es-ES_tradnl" sz="2000" b="1" spc="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s-ES_tradnl" sz="2000" b="1" spc="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es-ES_tradnl" sz="2000" b="1" spc="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personajes</a:t>
                      </a:r>
                      <a:r>
                        <a:rPr lang="es-ES_tradnl" sz="2000" b="1" spc="-2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2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b="1" spc="3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Biblia,</a:t>
                      </a:r>
                      <a:r>
                        <a:rPr lang="es-ES_tradnl" sz="2000" b="1" spc="2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eventos,</a:t>
                      </a:r>
                      <a:r>
                        <a:rPr lang="es-ES_tradnl" sz="2000" b="1" spc="3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cultura</a:t>
                      </a:r>
                      <a:r>
                        <a:rPr lang="es-ES_tradnl" sz="2000" b="1" spc="2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vocabulario.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Memoriza</a:t>
                      </a:r>
                      <a:r>
                        <a:rPr lang="es-ES_tradnl" sz="2000" b="1" spc="9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versículos</a:t>
                      </a:r>
                      <a:r>
                        <a:rPr lang="es-ES_tradnl" sz="2000" b="1" spc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bíblicos.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594793"/>
                  </a:ext>
                </a:extLst>
              </a:tr>
              <a:tr h="10488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Busca oportunidades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es-ES_tradnl" sz="2000" b="1" spc="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conocer</a:t>
                      </a:r>
                      <a:r>
                        <a:rPr lang="es-ES_tradnl" sz="2000" b="1" spc="5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_tradnl" sz="2000" b="1" spc="5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</a:t>
                      </a:r>
                      <a:r>
                        <a:rPr lang="es-ES_tradnl" sz="2000" b="1" spc="5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</a:t>
                      </a:r>
                      <a:r>
                        <a:rPr lang="es-ES_tradnl" sz="2000" b="1" spc="-2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profundamente.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Aprende a encontrar</a:t>
                      </a:r>
                      <a:r>
                        <a:rPr lang="es-ES_tradnl" sz="2000" b="1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referencias</a:t>
                      </a:r>
                      <a:r>
                        <a:rPr lang="es-ES_tradnl" sz="2000" b="1" spc="2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cruzadas</a:t>
                      </a:r>
                      <a:r>
                        <a:rPr lang="es-ES_tradnl" sz="2000" b="1" spc="2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es-ES_tradnl" sz="2000" b="1" spc="3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es-ES_tradnl" sz="2000" b="1" spc="-24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pasajes.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838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08928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23237" y="8577849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6350B1-EF8F-B241-B672-23686C417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270622"/>
              </p:ext>
            </p:extLst>
          </p:nvPr>
        </p:nvGraphicFramePr>
        <p:xfrm>
          <a:off x="795128" y="596346"/>
          <a:ext cx="11410125" cy="709356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80750">
                  <a:extLst>
                    <a:ext uri="{9D8B030D-6E8A-4147-A177-3AD203B41FA5}">
                      <a16:colId xmlns:a16="http://schemas.microsoft.com/office/drawing/2014/main" val="3180263937"/>
                    </a:ext>
                  </a:extLst>
                </a:gridCol>
                <a:gridCol w="3751897">
                  <a:extLst>
                    <a:ext uri="{9D8B030D-6E8A-4147-A177-3AD203B41FA5}">
                      <a16:colId xmlns:a16="http://schemas.microsoft.com/office/drawing/2014/main" val="441540662"/>
                    </a:ext>
                  </a:extLst>
                </a:gridCol>
                <a:gridCol w="3677478">
                  <a:extLst>
                    <a:ext uri="{9D8B030D-6E8A-4147-A177-3AD203B41FA5}">
                      <a16:colId xmlns:a16="http://schemas.microsoft.com/office/drawing/2014/main" val="2623469465"/>
                    </a:ext>
                  </a:extLst>
                </a:gridCol>
              </a:tblGrid>
              <a:tr h="99391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Edificando</a:t>
                      </a:r>
                      <a:r>
                        <a:rPr lang="es-ES_tradnl" sz="3600" b="1" spc="9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3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</a:t>
                      </a:r>
                      <a:r>
                        <a:rPr lang="es-ES_tradnl" sz="3600" b="1" spc="9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3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Relaciones</a:t>
                      </a:r>
                      <a:r>
                        <a:rPr lang="es-ES_tradnl" sz="3600" b="1" spc="-245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3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Edad 12 - 14</a:t>
                      </a:r>
                      <a:endParaRPr lang="en-US" sz="3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468863"/>
                  </a:ext>
                </a:extLst>
              </a:tr>
              <a:tr h="367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b="1" spc="-5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Física,</a:t>
                      </a:r>
                      <a:r>
                        <a:rPr lang="es-ES_tradnl" sz="2400" b="1" spc="-5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400" b="1" spc="-5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Mental,</a:t>
                      </a:r>
                      <a:r>
                        <a:rPr lang="es-ES_tradnl" sz="2400" b="1" spc="-5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4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Emocional</a:t>
                      </a:r>
                      <a:endParaRPr lang="en-US" sz="2400" b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Conocimiento</a:t>
                      </a:r>
                      <a:endParaRPr lang="en-US" sz="2400" b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Habilidades</a:t>
                      </a:r>
                      <a:r>
                        <a:rPr lang="es-ES_tradnl" sz="2400" b="1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Bíblicas</a:t>
                      </a:r>
                      <a:endParaRPr lang="en-US" sz="2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069672"/>
                  </a:ext>
                </a:extLst>
              </a:tr>
              <a:tr h="945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Sienten seguridad de que Dios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 ama más allá de sus fracasos y</a:t>
                      </a:r>
                      <a:r>
                        <a:rPr lang="es-ES_tradnl" sz="2000" b="1" spc="-2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dudas.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Descubre principios bíblicos que</a:t>
                      </a:r>
                      <a:r>
                        <a:rPr lang="es-ES_tradnl" sz="2000" b="1" spc="-2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aplican a la vida cristiana y las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relaciones.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Transición</a:t>
                      </a:r>
                      <a:r>
                        <a:rPr lang="es-ES_tradnl" sz="2000" b="1" spc="5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5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b="1" spc="5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historia</a:t>
                      </a:r>
                      <a:r>
                        <a:rPr lang="es-ES_tradnl" sz="2000" b="1" spc="6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5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b="1" spc="-24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Biblia</a:t>
                      </a:r>
                      <a:r>
                        <a:rPr lang="es-ES_tradnl" sz="2000" b="1" spc="3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es-ES_tradnl" sz="2000" b="1" spc="4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estudio</a:t>
                      </a:r>
                      <a:r>
                        <a:rPr lang="es-ES_tradnl" sz="2000" b="1" spc="4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4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b="1" spc="4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Biblia.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569567"/>
                  </a:ext>
                </a:extLst>
              </a:tr>
              <a:tr h="14707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Quiere un lugar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seguro para</a:t>
                      </a:r>
                      <a:r>
                        <a:rPr lang="es-ES_tradnl" sz="2000" b="1" spc="-2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preguntar</a:t>
                      </a:r>
                      <a:r>
                        <a:rPr lang="es-ES_tradnl" sz="2000" b="1" spc="-2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2000" b="1" spc="-2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luchar</a:t>
                      </a:r>
                      <a:r>
                        <a:rPr lang="es-ES_tradnl" sz="2000" b="1" spc="-2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s-ES_tradnl" sz="2000" b="1" spc="-2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Entiende que Dios quiere que</a:t>
                      </a:r>
                      <a:r>
                        <a:rPr lang="es-ES_tradnl" sz="2000" b="1" spc="-2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cada</a:t>
                      </a:r>
                      <a:r>
                        <a:rPr lang="es-ES_tradnl" sz="2000" b="1" spc="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</a:t>
                      </a:r>
                      <a:r>
                        <a:rPr lang="es-ES_tradnl" sz="2000" b="1" spc="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desarrolle</a:t>
                      </a:r>
                      <a:r>
                        <a:rPr lang="es-ES_tradnl" sz="2000" b="1" spc="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una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relación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</a:t>
                      </a:r>
                      <a:r>
                        <a:rPr lang="es-ES_tradnl" sz="2000" b="1" spc="1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s-ES_tradnl" sz="2000" b="1" spc="1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Él.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Aprende</a:t>
                      </a:r>
                      <a:r>
                        <a:rPr lang="es-ES_tradnl" sz="2000" b="1" spc="11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_tradnl" sz="2000" b="1" spc="11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comparar</a:t>
                      </a:r>
                      <a:r>
                        <a:rPr lang="es-ES_tradnl" sz="2000" b="1" spc="11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pasajes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9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b="1" spc="9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Escritura</a:t>
                      </a:r>
                      <a:r>
                        <a:rPr lang="es-ES_tradnl" sz="2000" b="1" spc="9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es-ES_tradnl" sz="2000" b="1" spc="9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entender</a:t>
                      </a:r>
                      <a:r>
                        <a:rPr lang="es-ES_tradnl" sz="2000" b="1" spc="-2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mejor el contexto de la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Escritura</a:t>
                      </a:r>
                      <a:r>
                        <a:rPr lang="es-ES_tradnl" sz="2000" b="1" spc="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2000" b="1" spc="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cómo</a:t>
                      </a:r>
                      <a:r>
                        <a:rPr lang="es-ES_tradnl" sz="2000" b="1" spc="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_tradnl" sz="2000" b="1" spc="7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relaciona</a:t>
                      </a:r>
                      <a:r>
                        <a:rPr lang="es-ES_tradnl" sz="2000" b="1" spc="-2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s-ES_tradnl" sz="2000" b="1" spc="-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b="1" spc="-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vida.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668726"/>
                  </a:ext>
                </a:extLst>
              </a:tr>
              <a:tr h="945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Desarrolla</a:t>
                      </a:r>
                      <a:r>
                        <a:rPr lang="es-ES_tradnl" sz="2000" b="1" spc="7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fortaleza</a:t>
                      </a:r>
                      <a:r>
                        <a:rPr lang="es-ES_tradnl" sz="2000" b="1" spc="7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es-ES_tradnl" sz="2000" b="1" spc="7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negarse</a:t>
                      </a:r>
                      <a:r>
                        <a:rPr lang="es-ES_tradnl" sz="2000" b="1" spc="-2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hacer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cosas malas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anima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otros</a:t>
                      </a:r>
                      <a:r>
                        <a:rPr lang="es-ES_tradnl" sz="2000" b="1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es-ES_tradnl" sz="2000" b="1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hacer</a:t>
                      </a:r>
                      <a:r>
                        <a:rPr lang="es-ES_tradnl" sz="2000" b="1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</a:t>
                      </a:r>
                      <a:r>
                        <a:rPr lang="es-ES_tradnl" sz="2000" b="1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correcto.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Reconoce la importancia del</a:t>
                      </a:r>
                      <a:r>
                        <a:rPr lang="es-ES_tradnl" sz="2000" b="1" spc="-2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bautismo</a:t>
                      </a:r>
                      <a:r>
                        <a:rPr lang="es-ES_tradnl" sz="2000" b="1" spc="-1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2000" b="1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b="1" spc="-1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comunión.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Aprende</a:t>
                      </a:r>
                      <a:r>
                        <a:rPr lang="es-ES_tradnl" sz="2000" b="1" spc="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métodos</a:t>
                      </a:r>
                      <a:r>
                        <a:rPr lang="es-ES_tradnl" sz="2000" b="1" spc="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estudio</a:t>
                      </a:r>
                      <a:r>
                        <a:rPr lang="es-ES_tradnl" sz="2000" b="1" spc="-2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bíblico</a:t>
                      </a:r>
                      <a:r>
                        <a:rPr lang="es-ES_tradnl" sz="2000" b="1" spc="-2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inductivo</a:t>
                      </a:r>
                      <a:r>
                        <a:rPr lang="es-ES_tradnl" sz="2000" b="1" spc="-1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básico.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412271"/>
                  </a:ext>
                </a:extLst>
              </a:tr>
              <a:tr h="12606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interactúa</a:t>
                      </a:r>
                      <a:r>
                        <a:rPr lang="es-ES_tradnl" sz="2000" b="1" spc="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honestamente</a:t>
                      </a:r>
                      <a:r>
                        <a:rPr lang="es-ES_tradnl" sz="2000" b="1" spc="5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 a través de un programa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regular</a:t>
                      </a:r>
                      <a:r>
                        <a:rPr lang="es-ES_tradnl" sz="2000" b="1" spc="-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lectura</a:t>
                      </a:r>
                      <a:r>
                        <a:rPr lang="es-ES_tradnl" sz="2000" b="1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b="1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Biblia</a:t>
                      </a:r>
                      <a:r>
                        <a:rPr lang="es-ES_tradnl" sz="2000" b="1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2000" b="1" spc="-2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oración.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Descubre</a:t>
                      </a:r>
                      <a:r>
                        <a:rPr lang="es-ES_tradnl" sz="2000" b="1" spc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cómo</a:t>
                      </a:r>
                      <a:r>
                        <a:rPr lang="es-ES_tradnl" sz="2000" b="1" spc="10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</a:t>
                      </a:r>
                      <a:r>
                        <a:rPr lang="es-ES_tradnl" sz="2000" b="1" spc="10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profecías</a:t>
                      </a:r>
                      <a:r>
                        <a:rPr lang="es-ES_tradnl" sz="2000" b="1" spc="-2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 Antiguo Testamento se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cumplieron</a:t>
                      </a:r>
                      <a:r>
                        <a:rPr lang="es-ES_tradnl" sz="2000" b="1" spc="-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s-ES_tradnl" sz="2000" b="1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Jesús.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Domina habilidades para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usar herramientas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estudio</a:t>
                      </a:r>
                      <a:r>
                        <a:rPr lang="es-ES_tradnl" sz="2000" b="1" spc="-2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bíblico como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diccionarios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bíblicos</a:t>
                      </a:r>
                      <a:r>
                        <a:rPr lang="es-ES_tradnl" sz="2000" b="1" spc="-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2000" b="1" spc="-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concordancias.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103091"/>
                  </a:ext>
                </a:extLst>
              </a:tr>
              <a:tr h="945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Desea un sentido de pertenencia</a:t>
                      </a:r>
                      <a:r>
                        <a:rPr lang="es-ES_tradnl" sz="2000" b="1" spc="-2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2000" b="1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propiedad</a:t>
                      </a:r>
                      <a:r>
                        <a:rPr lang="es-ES_tradnl" sz="2000" b="1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s-ES_tradnl" sz="2000" b="1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s-ES_tradnl" sz="2000" b="1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Aprende</a:t>
                      </a:r>
                      <a:r>
                        <a:rPr lang="es-ES_tradnl" sz="2000" b="1" spc="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_tradnl" sz="2000" b="1" spc="5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escuchar</a:t>
                      </a:r>
                      <a:r>
                        <a:rPr lang="es-ES_tradnl" sz="2000" b="1" spc="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es-ES_tradnl" sz="2000" b="1" spc="5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Espíritu</a:t>
                      </a:r>
                      <a:r>
                        <a:rPr lang="es-ES_tradnl" sz="2000" b="1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Santo</a:t>
                      </a:r>
                      <a:r>
                        <a:rPr lang="es-ES_tradnl" sz="2000" b="1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2000" b="1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b="1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orientación</a:t>
                      </a:r>
                      <a:r>
                        <a:rPr lang="es-ES_tradnl" sz="2000" b="1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</a:t>
                      </a:r>
                      <a:r>
                        <a:rPr lang="es-ES_tradnl" sz="2000" b="1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_tradnl" sz="2000" b="1" spc="-2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través</a:t>
                      </a:r>
                      <a:r>
                        <a:rPr lang="es-ES_tradnl" sz="2000" b="1" spc="-1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b="1" spc="-1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b="1" spc="-1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Escritura.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Memoriza</a:t>
                      </a:r>
                      <a:r>
                        <a:rPr lang="es-ES_tradnl" sz="2000" b="1" spc="9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versículos</a:t>
                      </a:r>
                      <a:r>
                        <a:rPr lang="es-ES_tradnl" sz="2000" b="1" spc="9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bíblicos.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385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24998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1039907" y="189613"/>
            <a:ext cx="10399058" cy="157973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REFLEXIÓN</a:t>
            </a:r>
            <a:br>
              <a:rPr lang="es-ES_tradnl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MARCOS 10:13-16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Tema 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08229" y="8577849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71634A-4B57-D24B-9D14-08F8A399D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1990165" y="2231649"/>
            <a:ext cx="9249877" cy="425879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191721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623993" y="1941254"/>
            <a:ext cx="5438877" cy="38035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NIÑOS Y NIÑAS APRENDEN DE DIFERENTE MANERA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Tema 2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4237" y="8626347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0C50B-195A-814A-8BBE-1286566483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497702">
            <a:off x="6416464" y="2034100"/>
            <a:ext cx="5682366" cy="330709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387090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588134" y="337926"/>
            <a:ext cx="11801090" cy="148521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APRENDEn</a:t>
            </a:r>
            <a: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s-ES_tradnl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MAYORíA</a:t>
            </a:r>
            <a: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LAS NIÑAS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Tema 2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7991" y="8593534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0C50B-195A-814A-8BBE-1286566483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497702">
            <a:off x="6795033" y="2494286"/>
            <a:ext cx="5109310" cy="34048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Shape 192">
            <a:extLst>
              <a:ext uri="{FF2B5EF4-FFF2-40B4-BE49-F238E27FC236}">
                <a16:creationId xmlns:a16="http://schemas.microsoft.com/office/drawing/2014/main" id="{F8AEE3C6-51D6-7641-B865-D3D9CB90E73C}"/>
              </a:ext>
            </a:extLst>
          </p:cNvPr>
          <p:cNvSpPr txBox="1">
            <a:spLocks/>
          </p:cNvSpPr>
          <p:nvPr/>
        </p:nvSpPr>
        <p:spPr>
          <a:xfrm>
            <a:off x="448235" y="1993468"/>
            <a:ext cx="5643896" cy="4838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 lnSpcReduction="10000"/>
          </a:bodyPr>
          <a:lstStyle>
            <a:lvl1pPr marL="0" marR="0" indent="0" algn="ct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  <a:lvl2pPr marL="0" marR="0" indent="2286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marR="0" indent="4572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marR="0" indent="6858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marR="0" indent="9144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  <a:lvl6pPr marL="28194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32893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37592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42291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basan en la comunicación verbal.</a:t>
            </a:r>
          </a:p>
          <a:p>
            <a:pPr algn="l" hangingPunct="1"/>
            <a:endParaRPr lang="es-ES_tradnl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Disfrutan escribir.</a:t>
            </a:r>
          </a:p>
          <a:p>
            <a:pPr algn="l" hangingPunct="1"/>
            <a:endParaRPr lang="es-ES_tradnl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Tienen mayor capacidad para escuchar que los niños.</a:t>
            </a:r>
          </a:p>
          <a:p>
            <a:pPr algn="l" hangingPunct="1"/>
            <a:endParaRPr lang="es-ES_tradnl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 cerebros reciben un mayor flujo de sangre (15% más).</a:t>
            </a:r>
          </a:p>
          <a:p>
            <a:pPr algn="l" hangingPunct="1"/>
            <a:endParaRPr lang="es-ES_tradnl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Expresan cómo se sienten y lo que quieren comunicar por su tono de voz. </a:t>
            </a:r>
          </a:p>
          <a:p>
            <a:pPr algn="l" hangingPunct="1"/>
            <a:endParaRPr lang="es-ES_tradnl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mejores controlando el comportamiento compulsivo.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endParaRPr lang="es-ES_tradn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875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588134" y="337926"/>
            <a:ext cx="11801090" cy="148521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APRENDEn</a:t>
            </a:r>
            <a: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s-ES_tradnl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MAYORíA</a:t>
            </a:r>
            <a: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LAS NIÑAS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Tema 2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8134" y="8549383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0C50B-195A-814A-8BBE-1286566483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497702">
            <a:off x="6795033" y="2494286"/>
            <a:ext cx="5109310" cy="34048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Shape 192">
            <a:extLst>
              <a:ext uri="{FF2B5EF4-FFF2-40B4-BE49-F238E27FC236}">
                <a16:creationId xmlns:a16="http://schemas.microsoft.com/office/drawing/2014/main" id="{F8AEE3C6-51D6-7641-B865-D3D9CB90E73C}"/>
              </a:ext>
            </a:extLst>
          </p:cNvPr>
          <p:cNvSpPr txBox="1">
            <a:spLocks/>
          </p:cNvSpPr>
          <p:nvPr/>
        </p:nvSpPr>
        <p:spPr>
          <a:xfrm>
            <a:off x="448235" y="1993467"/>
            <a:ext cx="5643896" cy="4968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fontScale="85000" lnSpcReduction="20000"/>
          </a:bodyPr>
          <a:lstStyle>
            <a:lvl1pPr marL="0" marR="0" indent="0" algn="ct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  <a:lvl2pPr marL="0" marR="0" indent="2286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marR="0" indent="4572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marR="0" indent="6858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marR="0" indent="9144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  <a:lvl6pPr marL="28194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32893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37592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42291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empáticas con el dolor y las necesidades de otras personas. Son rápidas en responder.</a:t>
            </a:r>
          </a:p>
          <a:p>
            <a:pPr algn="l" hangingPunct="1"/>
            <a:endParaRPr lang="es-ES_tradnl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la adolescencia, pueden experimentar algunas desventajas de aprendizaje.</a:t>
            </a:r>
          </a:p>
          <a:p>
            <a:pPr algn="l" hangingPunct="1"/>
            <a:endParaRPr lang="es-ES_tradnl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Tienen un agudo sentido del olfato y una mejor audición.</a:t>
            </a:r>
          </a:p>
          <a:p>
            <a:pPr algn="l" hangingPunct="1"/>
            <a:endParaRPr lang="es-ES_tradnl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Asimilan más información a través de sus sentidos.</a:t>
            </a:r>
          </a:p>
          <a:p>
            <a:pPr algn="l" hangingPunct="1"/>
            <a:endParaRPr lang="es-ES_tradnl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gustan los ambientes decorados.</a:t>
            </a:r>
          </a:p>
          <a:p>
            <a:pPr algn="l" hangingPunct="1"/>
            <a:endParaRPr lang="es-ES_tradnl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Funcionan mal bajo estrés.</a:t>
            </a:r>
          </a:p>
          <a:p>
            <a:pPr algn="l" hangingPunct="1"/>
            <a:endParaRPr lang="es-ES_tradn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situaciones de conflicto, suelen alejarse.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endParaRPr lang="es-ES_tradn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8100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588134" y="337926"/>
            <a:ext cx="11801090" cy="148521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IDEAS PARA LA ENSEÑANZA </a:t>
            </a:r>
            <a:b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LAS NIÑAS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Tema 2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6775" y="8606968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0C50B-195A-814A-8BBE-1286566483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497702">
            <a:off x="6795033" y="2494286"/>
            <a:ext cx="5109310" cy="34048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Shape 192">
            <a:extLst>
              <a:ext uri="{FF2B5EF4-FFF2-40B4-BE49-F238E27FC236}">
                <a16:creationId xmlns:a16="http://schemas.microsoft.com/office/drawing/2014/main" id="{F8AEE3C6-51D6-7641-B865-D3D9CB90E73C}"/>
              </a:ext>
            </a:extLst>
          </p:cNvPr>
          <p:cNvSpPr txBox="1">
            <a:spLocks/>
          </p:cNvSpPr>
          <p:nvPr/>
        </p:nvSpPr>
        <p:spPr>
          <a:xfrm>
            <a:off x="448235" y="1850035"/>
            <a:ext cx="5643896" cy="4968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  <a:lvl2pPr marL="0" marR="0" indent="2286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marR="0" indent="4572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marR="0" indent="6858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marR="0" indent="9144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  <a:lvl6pPr marL="28194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32893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37592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42291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Planifique actividades para adaptarlas a las necesidades de los niños.  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endParaRPr lang="es-ES_tradn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Asegúrese que las niñas vean a mujeres en las ilustraciones contemporáneas que utiliza.</a:t>
            </a:r>
            <a:endParaRPr lang="es-ES_tradn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2713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588134" y="337926"/>
            <a:ext cx="11801090" cy="148521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APRENDEn</a:t>
            </a:r>
            <a: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MAYORÍA DE LOS NIÑOS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Tema 2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7625" y="8597722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0C50B-195A-814A-8BBE-1286566483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497702">
            <a:off x="6795033" y="2506702"/>
            <a:ext cx="5109310" cy="33800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Shape 192">
            <a:extLst>
              <a:ext uri="{FF2B5EF4-FFF2-40B4-BE49-F238E27FC236}">
                <a16:creationId xmlns:a16="http://schemas.microsoft.com/office/drawing/2014/main" id="{F8AEE3C6-51D6-7641-B865-D3D9CB90E73C}"/>
              </a:ext>
            </a:extLst>
          </p:cNvPr>
          <p:cNvSpPr txBox="1">
            <a:spLocks/>
          </p:cNvSpPr>
          <p:nvPr/>
        </p:nvSpPr>
        <p:spPr>
          <a:xfrm>
            <a:off x="448235" y="2274715"/>
            <a:ext cx="5643896" cy="4891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marL="0" marR="0" indent="0" algn="ct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  <a:lvl2pPr marL="0" marR="0" indent="2286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marR="0" indent="4572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marR="0" indent="6858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marR="0" indent="9144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  <a:lvl6pPr marL="28194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32893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37592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42291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capaces de moverse rápidamente de una parte del cerebro a la otra.</a:t>
            </a:r>
          </a:p>
          <a:p>
            <a:pPr algn="l" hangingPunct="1"/>
            <a:endParaRPr lang="es-ES_tradnl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Aprenden mejor si están caminando o en movimiento, como parte del proceso de aprendizaje.</a:t>
            </a:r>
          </a:p>
          <a:p>
            <a:pPr algn="l" hangingPunct="1"/>
            <a:endParaRPr lang="es-ES_tradnl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 en gran medida, de la comunicación no verbal. </a:t>
            </a:r>
          </a:p>
          <a:p>
            <a:pPr algn="l" hangingPunct="1"/>
            <a:endParaRPr lang="es-ES_tradnl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Aprenden mejor con varios descansos.</a:t>
            </a:r>
          </a:p>
          <a:p>
            <a:pPr algn="l" hangingPunct="1"/>
            <a:endParaRPr lang="es-ES_tradnl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Pueden ser impulsivos y a veces, agresivos. 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endParaRPr lang="es-ES_tradn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endParaRPr lang="es-ES_tradn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9226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588134" y="337926"/>
            <a:ext cx="11801090" cy="148521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IDEAS PARA LA ENSEÑANZA </a:t>
            </a:r>
            <a:b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LOS NIÑOS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Tema 2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7381" y="8574222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0C50B-195A-814A-8BBE-1286566483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497702">
            <a:off x="6759175" y="2614276"/>
            <a:ext cx="5109310" cy="33800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Shape 192">
            <a:extLst>
              <a:ext uri="{FF2B5EF4-FFF2-40B4-BE49-F238E27FC236}">
                <a16:creationId xmlns:a16="http://schemas.microsoft.com/office/drawing/2014/main" id="{F8AEE3C6-51D6-7641-B865-D3D9CB90E73C}"/>
              </a:ext>
            </a:extLst>
          </p:cNvPr>
          <p:cNvSpPr txBox="1">
            <a:spLocks/>
          </p:cNvSpPr>
          <p:nvPr/>
        </p:nvSpPr>
        <p:spPr>
          <a:xfrm>
            <a:off x="448235" y="2274715"/>
            <a:ext cx="5643896" cy="4891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  <a:lvl2pPr marL="0" marR="0" indent="2286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marR="0" indent="4572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marR="0" indent="6858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marR="0" indent="9144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  <a:lvl6pPr marL="28194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32893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37592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42291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Permítales que se muevan. </a:t>
            </a:r>
          </a:p>
          <a:p>
            <a:pPr algn="l" hangingPunct="1"/>
            <a:endParaRPr lang="es-ES_tradnl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menudo, tienen dificultades con la lectura; no los avergüence si no quieren leer en voz alta.</a:t>
            </a:r>
          </a:p>
          <a:p>
            <a:pPr algn="l" hangingPunct="1"/>
            <a:endParaRPr lang="es-ES_tradnl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Asígneles actividades que implique el uso de las manos. </a:t>
            </a:r>
          </a:p>
          <a:p>
            <a:pPr algn="l" hangingPunct="1"/>
            <a:endParaRPr lang="es-ES_tradnl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Ellos necesitan ruido. 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endParaRPr lang="es-ES_tradn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699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710645" y="3935897"/>
            <a:ext cx="11534362" cy="244951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“El Señor dice: Yo te instruiré, yo te mostraré el camino que debes seguir; yo te daré consejos y velaré por ti” </a:t>
            </a:r>
            <a:br>
              <a:rPr lang="es-ES_tradnl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_tradn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Salmos 32:8, NVI  </a:t>
            </a:r>
            <a:r>
              <a:rPr lang="es-ES_tradnl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Introducción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65430" y="8577849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154">
            <a:extLst>
              <a:ext uri="{FF2B5EF4-FFF2-40B4-BE49-F238E27FC236}">
                <a16:creationId xmlns:a16="http://schemas.microsoft.com/office/drawing/2014/main" id="{625D8589-64ED-C743-B898-7AFD7A72AE6B}"/>
              </a:ext>
            </a:extLst>
          </p:cNvPr>
          <p:cNvSpPr txBox="1">
            <a:spLocks/>
          </p:cNvSpPr>
          <p:nvPr/>
        </p:nvSpPr>
        <p:spPr>
          <a:xfrm>
            <a:off x="710645" y="240862"/>
            <a:ext cx="11673508" cy="974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100" b="0" i="0" u="none" strike="noStrike" cap="all" spc="0" baseline="0">
                <a:ln>
                  <a:noFill/>
                </a:ln>
                <a:solidFill>
                  <a:srgbClr val="5C5C5C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algn="ctr" hangingPunct="1"/>
            <a:r>
              <a:rPr lang="es-ES_tradnl" sz="4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ENSEÑAR / ES DEJAR UNA HUELLA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A1514D-E723-7C4D-BD3C-060A9AA883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4316088" y="1652582"/>
            <a:ext cx="4372624" cy="244951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52000" sy="52000" algn="ctr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927535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588134" y="337926"/>
            <a:ext cx="11801090" cy="148521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IDEAS PARA ENSEÑAR A LAS NIÑAS Y A LOS NIÑOS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Tema 2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9662" y="8597722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0C50B-195A-814A-8BBE-128656648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497702">
            <a:off x="6793826" y="2614276"/>
            <a:ext cx="5040007" cy="33800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Shape 192">
            <a:extLst>
              <a:ext uri="{FF2B5EF4-FFF2-40B4-BE49-F238E27FC236}">
                <a16:creationId xmlns:a16="http://schemas.microsoft.com/office/drawing/2014/main" id="{F8AEE3C6-51D6-7641-B865-D3D9CB90E73C}"/>
              </a:ext>
            </a:extLst>
          </p:cNvPr>
          <p:cNvSpPr txBox="1">
            <a:spLocks/>
          </p:cNvSpPr>
          <p:nvPr/>
        </p:nvSpPr>
        <p:spPr>
          <a:xfrm>
            <a:off x="448235" y="2274715"/>
            <a:ext cx="5643896" cy="4891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  <a:lvl2pPr marL="0" marR="0" indent="2286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marR="0" indent="4572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marR="0" indent="6858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marR="0" indent="9144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  <a:lvl6pPr marL="28194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32893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37592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42291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Enseñe de una manera creativa y activa.</a:t>
            </a:r>
          </a:p>
          <a:p>
            <a:pPr algn="l" hangingPunct="1"/>
            <a:endParaRPr lang="es-ES_tradnl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Planifique actividades en grupos pequeños que los anime a aprender juntos.</a:t>
            </a:r>
          </a:p>
          <a:p>
            <a:pPr algn="l" hangingPunct="1"/>
            <a:endParaRPr lang="es-ES_tradnl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Asegúrese de que ellos entiendan que son diferentes.</a:t>
            </a:r>
          </a:p>
          <a:p>
            <a:pPr algn="l" hangingPunct="1"/>
            <a:endParaRPr lang="es-ES_tradnl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Hable de ambos géneros.  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endParaRPr lang="es-ES_tradn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6104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6874751" y="1863770"/>
            <a:ext cx="5438877" cy="418999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etapas </a:t>
            </a:r>
            <a:b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desarrollo de la fe</a:t>
            </a:r>
            <a:b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_tradnl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Tema 3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9288" y="8592244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212C86-0716-4649-BC9B-9A887A3EE0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21132706">
            <a:off x="915778" y="1851998"/>
            <a:ext cx="5537822" cy="369188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858420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46262" y="1423840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641921" y="337927"/>
            <a:ext cx="11801090" cy="88470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ETAPA 1: DESCUBRIMIENTO / 0-5 AÑOS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5468" y="8637325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0C50B-195A-814A-8BBE-128656648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20720124">
            <a:off x="806001" y="2512401"/>
            <a:ext cx="5109310" cy="33636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Shape 192">
            <a:extLst>
              <a:ext uri="{FF2B5EF4-FFF2-40B4-BE49-F238E27FC236}">
                <a16:creationId xmlns:a16="http://schemas.microsoft.com/office/drawing/2014/main" id="{F8AEE3C6-51D6-7641-B865-D3D9CB90E73C}"/>
              </a:ext>
            </a:extLst>
          </p:cNvPr>
          <p:cNvSpPr txBox="1">
            <a:spLocks/>
          </p:cNvSpPr>
          <p:nvPr/>
        </p:nvSpPr>
        <p:spPr>
          <a:xfrm>
            <a:off x="6523617" y="1870319"/>
            <a:ext cx="5643896" cy="4968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85000" lnSpcReduction="20000"/>
          </a:bodyPr>
          <a:lstStyle>
            <a:lvl1pPr marL="0" marR="0" indent="0" algn="ct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  <a:lvl2pPr marL="0" marR="0" indent="2286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marR="0" indent="4572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marR="0" indent="6858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marR="0" indent="9144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  <a:lvl6pPr marL="28194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32893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37592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42291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algn="l" hangingPunct="1"/>
            <a:r>
              <a:rPr lang="es-ES_tradnl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TÉRMINOS CLÁVES</a:t>
            </a:r>
          </a:p>
          <a:p>
            <a:pPr algn="l" hangingPunct="1"/>
            <a:endParaRPr lang="es-ES_tradn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1"/>
            <a:endParaRPr lang="es-ES_tradnl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Primeras impresiones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Sentimientos positivos.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Desarrollo sensorio motor.</a:t>
            </a:r>
          </a:p>
          <a:p>
            <a:pPr algn="l" hangingPunct="1"/>
            <a:endParaRPr lang="es-ES_tradn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1"/>
            <a:endParaRPr lang="es-ES_tradn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1"/>
            <a:r>
              <a:rPr lang="es-ES_tradnl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NUESTRO ROL / CULTIVADOR</a:t>
            </a:r>
          </a:p>
          <a:p>
            <a:pPr algn="l" hangingPunct="1"/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(Introducir al niño en cosas espirituales)</a:t>
            </a:r>
          </a:p>
          <a:p>
            <a:pPr algn="l" hangingPunct="1"/>
            <a:endParaRPr lang="es-ES_tradnl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1"/>
            <a:endParaRPr lang="es-ES_tradn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1"/>
            <a:endParaRPr lang="es-ES_tradn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1"/>
            <a:r>
              <a:rPr lang="es-ES_tradnl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CONSEJOS PRÁCTICOS</a:t>
            </a:r>
          </a:p>
          <a:p>
            <a:pPr algn="l" hangingPunct="1"/>
            <a:endParaRPr lang="es-ES_tradnl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Lecciones de cosas diarias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Enseñar sobre: Dios, la creación, la familia, Jesús, personas de la Biblia.</a:t>
            </a:r>
            <a:endParaRPr lang="es-ES_tradn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3795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46262" y="1423840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641921" y="337927"/>
            <a:ext cx="11801090" cy="88470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ETAPA 2: DISCERNIMIENTO / 4-8 AÑOS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6691" y="8597723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0C50B-195A-814A-8BBE-1286566483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20720124">
            <a:off x="806001" y="2684647"/>
            <a:ext cx="5109310" cy="30191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Shape 192">
            <a:extLst>
              <a:ext uri="{FF2B5EF4-FFF2-40B4-BE49-F238E27FC236}">
                <a16:creationId xmlns:a16="http://schemas.microsoft.com/office/drawing/2014/main" id="{F8AEE3C6-51D6-7641-B865-D3D9CB90E73C}"/>
              </a:ext>
            </a:extLst>
          </p:cNvPr>
          <p:cNvSpPr txBox="1">
            <a:spLocks/>
          </p:cNvSpPr>
          <p:nvPr/>
        </p:nvSpPr>
        <p:spPr>
          <a:xfrm>
            <a:off x="6523617" y="2282694"/>
            <a:ext cx="5643896" cy="4968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fontScale="77500" lnSpcReduction="20000"/>
          </a:bodyPr>
          <a:lstStyle>
            <a:lvl1pPr marL="0" marR="0" indent="0" algn="ct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  <a:lvl2pPr marL="0" marR="0" indent="2286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marR="0" indent="4572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marR="0" indent="6858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marR="0" indent="9144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  <a:lvl6pPr marL="28194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32893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37592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42291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algn="l" hangingPunct="1"/>
            <a:r>
              <a:rPr lang="es-ES_tradnl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TÉRMINOS CLÁVES</a:t>
            </a:r>
          </a:p>
          <a:p>
            <a:pPr algn="l" hangingPunct="1"/>
            <a:endParaRPr lang="es-ES_tradn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1"/>
            <a:endParaRPr lang="es-ES_tradnl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Acumular conocimiento.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Explorar la biblia.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Curiosidad.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Preguntar.</a:t>
            </a:r>
          </a:p>
          <a:p>
            <a:pPr algn="l" hangingPunct="1"/>
            <a:endParaRPr lang="es-ES_tradn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1"/>
            <a:endParaRPr lang="es-ES_tradn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1"/>
            <a:r>
              <a:rPr lang="es-ES_tradnl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NUESTRO ROL / SEMBRADOR</a:t>
            </a:r>
          </a:p>
          <a:p>
            <a:pPr algn="l" hangingPunct="1"/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(Enseñar, modelar, observar y contestar)</a:t>
            </a:r>
          </a:p>
          <a:p>
            <a:pPr algn="l" hangingPunct="1"/>
            <a:endParaRPr lang="es-ES_tradnl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1"/>
            <a:endParaRPr lang="es-ES_tradn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1"/>
            <a:endParaRPr lang="es-ES_tradn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1"/>
            <a:r>
              <a:rPr lang="es-ES_tradnl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CONSEJOS PRÁCTICOS</a:t>
            </a:r>
          </a:p>
          <a:p>
            <a:pPr algn="l" hangingPunct="1"/>
            <a:endParaRPr lang="es-ES_tradnl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Debemos animarles a preguntar.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Aprovecha la cantidad de preguntas que hacen.</a:t>
            </a:r>
            <a:endParaRPr lang="es-ES_tradn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4735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46262" y="1423840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641921" y="337927"/>
            <a:ext cx="11801090" cy="88470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ETAPA 3: </a:t>
            </a:r>
            <a:r>
              <a:rPr lang="es-ES_tradnl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DECISIón</a:t>
            </a:r>
            <a:r>
              <a:rPr lang="es-ES_tradnl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7-12 AÑOS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2527" y="8597726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0C50B-195A-814A-8BBE-1286566483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20720124">
            <a:off x="932695" y="2315468"/>
            <a:ext cx="4450173" cy="30191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Shape 192">
            <a:extLst>
              <a:ext uri="{FF2B5EF4-FFF2-40B4-BE49-F238E27FC236}">
                <a16:creationId xmlns:a16="http://schemas.microsoft.com/office/drawing/2014/main" id="{F8AEE3C6-51D6-7641-B865-D3D9CB90E73C}"/>
              </a:ext>
            </a:extLst>
          </p:cNvPr>
          <p:cNvSpPr txBox="1">
            <a:spLocks/>
          </p:cNvSpPr>
          <p:nvPr/>
        </p:nvSpPr>
        <p:spPr>
          <a:xfrm>
            <a:off x="6305288" y="1860786"/>
            <a:ext cx="5895683" cy="539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85000" lnSpcReduction="20000"/>
          </a:bodyPr>
          <a:lstStyle>
            <a:lvl1pPr marL="0" marR="0" indent="0" algn="ct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  <a:lvl2pPr marL="0" marR="0" indent="2286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marR="0" indent="4572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marR="0" indent="6858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marR="0" indent="9144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  <a:lvl6pPr marL="28194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32893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37592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42291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algn="l" hangingPunct="1"/>
            <a:r>
              <a:rPr lang="es-ES_tradnl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TÉRMINOS CLÁVES</a:t>
            </a:r>
          </a:p>
          <a:p>
            <a:pPr algn="l" hangingPunct="1"/>
            <a:endParaRPr lang="es-ES_tradn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1"/>
            <a:endParaRPr lang="es-ES_tradnl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Convicción.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Lucha.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Fe.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Transformación.</a:t>
            </a:r>
          </a:p>
          <a:p>
            <a:pPr algn="l" hangingPunct="1"/>
            <a:endParaRPr lang="es-ES_tradn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1"/>
            <a:endParaRPr lang="es-ES_tradn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1"/>
            <a:r>
              <a:rPr lang="es-ES_tradnl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NUESTRO ROL / CUIDAR</a:t>
            </a:r>
          </a:p>
          <a:p>
            <a:pPr algn="l" hangingPunct="1"/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(Proveer la comida para que crezca)</a:t>
            </a:r>
          </a:p>
          <a:p>
            <a:pPr algn="l" hangingPunct="1"/>
            <a:endParaRPr lang="es-ES_tradnl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1"/>
            <a:endParaRPr lang="es-ES_tradn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1"/>
            <a:endParaRPr lang="es-ES_tradn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1"/>
            <a:r>
              <a:rPr lang="es-ES_tradnl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CONSEJOS PRÁCTICOS</a:t>
            </a:r>
          </a:p>
          <a:p>
            <a:pPr algn="l" hangingPunct="1"/>
            <a:endParaRPr lang="es-ES_tradnl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Apoyar al niño en su decisión.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Buscar la transición entre curiosidad y convicción.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endParaRPr lang="es-ES_tradn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endParaRPr lang="es-ES_tradnl" sz="10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53282A-2193-854C-9243-777979ED14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 rot="584105">
            <a:off x="1682853" y="4778130"/>
            <a:ext cx="3562598" cy="235272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126712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4787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>
            <a:off x="824754" y="1627489"/>
            <a:ext cx="11342760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641921" y="624794"/>
            <a:ext cx="11801090" cy="88470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ETAPA 4: DISCIPULADO / 10 AÑOS EN ADELANTE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0582" y="8636026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192">
            <a:extLst>
              <a:ext uri="{FF2B5EF4-FFF2-40B4-BE49-F238E27FC236}">
                <a16:creationId xmlns:a16="http://schemas.microsoft.com/office/drawing/2014/main" id="{F8AEE3C6-51D6-7641-B865-D3D9CB90E73C}"/>
              </a:ext>
            </a:extLst>
          </p:cNvPr>
          <p:cNvSpPr txBox="1">
            <a:spLocks/>
          </p:cNvSpPr>
          <p:nvPr/>
        </p:nvSpPr>
        <p:spPr>
          <a:xfrm>
            <a:off x="6364941" y="1745478"/>
            <a:ext cx="6078070" cy="6340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fontScale="92500" lnSpcReduction="20000"/>
          </a:bodyPr>
          <a:lstStyle>
            <a:lvl1pPr marL="0" marR="0" indent="0" algn="ct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  <a:lvl2pPr marL="0" marR="0" indent="2286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marR="0" indent="4572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marR="0" indent="6858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marR="0" indent="9144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  <a:lvl6pPr marL="28194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32893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37592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42291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algn="l" hangingPunct="1"/>
            <a:r>
              <a:rPr lang="es-ES_tradnl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TÉRMINOS CLÁVES</a:t>
            </a:r>
            <a:endParaRPr lang="es-ES_tradn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1"/>
            <a:endParaRPr lang="es-ES_tradnl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Establecer hábitos.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 consistente.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Madurar.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Crecimiento profundo.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Doctrina</a:t>
            </a:r>
          </a:p>
          <a:p>
            <a:pPr algn="l" hangingPunct="1"/>
            <a:endParaRPr lang="es-ES_tradn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1"/>
            <a:r>
              <a:rPr lang="es-ES_tradnl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NUESTRO ROL / PODADOR</a:t>
            </a:r>
          </a:p>
          <a:p>
            <a:pPr algn="l" hangingPunct="1"/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(Moldear, animar)</a:t>
            </a:r>
          </a:p>
          <a:p>
            <a:pPr algn="l" hangingPunct="1"/>
            <a:endParaRPr lang="es-ES_tradnl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1"/>
            <a:endParaRPr lang="es-ES_tradn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1"/>
            <a:r>
              <a:rPr lang="es-ES_tradnl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CONSEJOS PRÁCTICOS</a:t>
            </a:r>
          </a:p>
          <a:p>
            <a:pPr algn="l" hangingPunct="1"/>
            <a:endParaRPr lang="es-ES_tradnl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Modelar y enseñar: Obediencia, crecimiento, madurez, ser consistente.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Ayudarlos a desarrollar hábitos de la vida cristiana.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Mostrarle el poder, la verdad, el gozo y la fidelidad de Dios.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endParaRPr lang="es-ES_tradn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endParaRPr lang="es-ES_tradnl" sz="1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AC8AD4-493F-FD45-B260-D53E6DE42B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20720124">
            <a:off x="1094887" y="2684647"/>
            <a:ext cx="4531537" cy="30191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13160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623994" y="1493804"/>
            <a:ext cx="5131348" cy="45397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FACTORES </a:t>
            </a:r>
            <a: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HACEN QUE LOS NIÑOS NO ABANDONEN SU FE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Tema 4 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87131" y="8577849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0C50B-195A-814A-8BBE-128656648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497702">
            <a:off x="6726287" y="2034100"/>
            <a:ext cx="5062719" cy="330709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9164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390914" y="1193659"/>
            <a:ext cx="5438877" cy="537591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 #1</a:t>
            </a:r>
            <a:b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PADRES ENSEÑAN A LEER LA BIBLIA A SUS HIJOS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Tema 4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87131" y="8577849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0C50B-195A-814A-8BBE-128656648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497702">
            <a:off x="6777323" y="2034100"/>
            <a:ext cx="4960648" cy="330709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48938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390914" y="1193659"/>
            <a:ext cx="5438877" cy="537591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 #2</a:t>
            </a:r>
            <a:b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APRENDIERON A ORAR EN FORMA PRIVADA Y PÚBLICA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Tema 4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87131" y="8577849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0C50B-195A-814A-8BBE-1286566483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497702">
            <a:off x="6777323" y="2295912"/>
            <a:ext cx="4960648" cy="278347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98947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390914" y="1129554"/>
            <a:ext cx="6049174" cy="470491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 #3</a:t>
            </a:r>
            <a:b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SERVÍAN REGULARMENTE EN SU CONGREGACIÓN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Tema 4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87131" y="8577849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0C50B-195A-814A-8BBE-1286566483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497702">
            <a:off x="7318791" y="2034100"/>
            <a:ext cx="4415589" cy="330709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676384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790157" y="1672523"/>
            <a:ext cx="6187112" cy="514572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Vínculo</a:t>
            </a:r>
            <a:r>
              <a:rPr lang="es-ES_tradn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ES_tradn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(del latín vincŭlum).</a:t>
            </a:r>
            <a:br>
              <a:rPr lang="es-ES_tradn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_tradn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una unión, relación o atadura de una persona o cosa con otra. Por lo tanto, dos personas u objetos vinculados están unidos, encadenados, emparentados o atados, ya sea de forma física o simbólica.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Introducción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67253" y="8577849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154">
            <a:extLst>
              <a:ext uri="{FF2B5EF4-FFF2-40B4-BE49-F238E27FC236}">
                <a16:creationId xmlns:a16="http://schemas.microsoft.com/office/drawing/2014/main" id="{625D8589-64ED-C743-B898-7AFD7A72AE6B}"/>
              </a:ext>
            </a:extLst>
          </p:cNvPr>
          <p:cNvSpPr txBox="1">
            <a:spLocks/>
          </p:cNvSpPr>
          <p:nvPr/>
        </p:nvSpPr>
        <p:spPr>
          <a:xfrm>
            <a:off x="710645" y="240862"/>
            <a:ext cx="11673508" cy="974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100" b="0" i="0" u="none" strike="noStrike" cap="all" spc="0" baseline="0">
                <a:ln>
                  <a:noFill/>
                </a:ln>
                <a:solidFill>
                  <a:srgbClr val="5C5C5C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algn="ctr" hangingPunct="1"/>
            <a:r>
              <a:rPr lang="es-ES_tradnl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CONSTRUCCIÓN DEL VINCULO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A0C50B-195A-814A-8BBE-1286566483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20942819">
            <a:off x="7809109" y="1642296"/>
            <a:ext cx="3372644" cy="22484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94DCB1-FFDE-A949-9DB0-7AD8D3D5270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 rot="1264796">
            <a:off x="8686578" y="3467470"/>
            <a:ext cx="2166204" cy="324930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974803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337126" y="1183345"/>
            <a:ext cx="6173799" cy="468698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 #4</a:t>
            </a:r>
            <a:b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ESCUCHABAN PRINCIPALMENTE MÚSICA CRISTIANA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Tema 4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87131" y="8577849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0C50B-195A-814A-8BBE-128656648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497702">
            <a:off x="6865372" y="2175584"/>
            <a:ext cx="5254691" cy="331273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966892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390914" y="566136"/>
            <a:ext cx="5438877" cy="537591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 #5</a:t>
            </a:r>
            <a:b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NIÑO ESTABA COMPROMETIDO EN VIAJES O PROYECTOS MISIONEROS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Tema 4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87131" y="8577849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0C50B-195A-814A-8BBE-1286566483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97702">
            <a:off x="6331591" y="2206726"/>
            <a:ext cx="5700759" cy="344049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481466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462630" y="1117282"/>
            <a:ext cx="5438877" cy="457374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 #6</a:t>
            </a:r>
            <a:b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INFLUENCIA DE LAS PERSONAS CERCANAS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Tema 4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87131" y="8577849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0C50B-195A-814A-8BBE-1286566483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497702">
            <a:off x="6465607" y="1569490"/>
            <a:ext cx="5370873" cy="402218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173221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731571" y="853002"/>
            <a:ext cx="5438877" cy="537591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 #7</a:t>
            </a:r>
            <a:b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CUANDO LOS PADRES SE EQUIVOCAN, PIDEN PERDÓN A SUS HIJOS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Tema 4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87131" y="8577849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78C9C2-BA46-F94E-854C-95A6B40C6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634643">
            <a:off x="6784882" y="2479106"/>
            <a:ext cx="4944652" cy="270053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35557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731571" y="978505"/>
            <a:ext cx="5438877" cy="537591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 #8</a:t>
            </a:r>
            <a:b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PADRES SEÑALAN PRINCIPIOS BÍBLICOS EN LA VIDA COTIDIANA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Tema 4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87131" y="8577849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0C50B-195A-814A-8BBE-128656648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497702">
            <a:off x="6499701" y="1840430"/>
            <a:ext cx="5326099" cy="35766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412759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1039907" y="189613"/>
            <a:ext cx="10399058" cy="157973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REFLEXIÓN</a:t>
            </a:r>
            <a:br>
              <a:rPr lang="es-ES_tradnl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_tradnl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Tema 4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08229" y="8577849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154">
            <a:extLst>
              <a:ext uri="{FF2B5EF4-FFF2-40B4-BE49-F238E27FC236}">
                <a16:creationId xmlns:a16="http://schemas.microsoft.com/office/drawing/2014/main" id="{9C2B2E12-153B-8041-9790-8B82F8642A89}"/>
              </a:ext>
            </a:extLst>
          </p:cNvPr>
          <p:cNvSpPr txBox="1">
            <a:spLocks/>
          </p:cNvSpPr>
          <p:nvPr/>
        </p:nvSpPr>
        <p:spPr>
          <a:xfrm>
            <a:off x="839145" y="2456329"/>
            <a:ext cx="11274150" cy="389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100" b="0" i="0" u="none" strike="noStrike" cap="all" spc="0" baseline="0">
                <a:ln>
                  <a:noFill/>
                </a:ln>
                <a:solidFill>
                  <a:srgbClr val="5C5C5C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algn="ctr" hangingPunct="1"/>
            <a:r>
              <a:rPr lang="es-ES_tradnl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b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_tradnl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192">
            <a:extLst>
              <a:ext uri="{FF2B5EF4-FFF2-40B4-BE49-F238E27FC236}">
                <a16:creationId xmlns:a16="http://schemas.microsoft.com/office/drawing/2014/main" id="{EBF02656-5306-2D45-A2ED-9830EFF59D30}"/>
              </a:ext>
            </a:extLst>
          </p:cNvPr>
          <p:cNvSpPr txBox="1">
            <a:spLocks/>
          </p:cNvSpPr>
          <p:nvPr/>
        </p:nvSpPr>
        <p:spPr>
          <a:xfrm>
            <a:off x="1380567" y="2353127"/>
            <a:ext cx="10614211" cy="4203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fontScale="92500" lnSpcReduction="10000"/>
          </a:bodyPr>
          <a:lstStyle>
            <a:lvl1pPr marL="0" marR="0" indent="0" algn="ct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  <a:lvl2pPr marL="0" marR="0" indent="2286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marR="0" indent="4572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marR="0" indent="6858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marR="0" indent="9144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  <a:lvl6pPr marL="28194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32893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37592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42291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algn="l" hangingPunct="1"/>
            <a:endParaRPr lang="es-ES_tradnl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es padre o madre: ¿Está cultivando en sus hijos el hábito de orar, la lectura de la palabra de Dios, se congrega en familia, es miembro de la iglesia, sirve y promueve el servicio en el entorno de su hogar? 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endParaRPr lang="es-ES_tradnl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es un maestro o tutor de un niño con padres no cristianos: ¿Está apoyando y cultivando estas cosas en esos niños?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endParaRPr lang="es-ES_tradnl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r>
              <a:rPr lang="es-ES_tradnl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estamos haciendo nosotros como maestros para marcar profundamente la vida de un niño, a través del ejemplo de Cristo?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endParaRPr lang="es-ES_tradn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endParaRPr lang="es-ES_tradn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1667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758585" y="1615392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1039907" y="189613"/>
            <a:ext cx="10399058" cy="157973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CONCLUSIÓN</a:t>
            </a:r>
            <a:br>
              <a:rPr lang="es-ES_tradnl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_tradnl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90582" y="8588564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154">
            <a:extLst>
              <a:ext uri="{FF2B5EF4-FFF2-40B4-BE49-F238E27FC236}">
                <a16:creationId xmlns:a16="http://schemas.microsoft.com/office/drawing/2014/main" id="{9C2B2E12-153B-8041-9790-8B82F8642A89}"/>
              </a:ext>
            </a:extLst>
          </p:cNvPr>
          <p:cNvSpPr txBox="1">
            <a:spLocks/>
          </p:cNvSpPr>
          <p:nvPr/>
        </p:nvSpPr>
        <p:spPr>
          <a:xfrm>
            <a:off x="839145" y="2456329"/>
            <a:ext cx="11274150" cy="389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100" b="0" i="0" u="none" strike="noStrike" cap="all" spc="0" baseline="0">
                <a:ln>
                  <a:noFill/>
                </a:ln>
                <a:solidFill>
                  <a:srgbClr val="5C5C5C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algn="ctr" hangingPunct="1"/>
            <a:r>
              <a:rPr lang="es-ES_tradnl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ES_tradnl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_tradnl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192">
            <a:extLst>
              <a:ext uri="{FF2B5EF4-FFF2-40B4-BE49-F238E27FC236}">
                <a16:creationId xmlns:a16="http://schemas.microsoft.com/office/drawing/2014/main" id="{EBF02656-5306-2D45-A2ED-9830EFF59D30}"/>
              </a:ext>
            </a:extLst>
          </p:cNvPr>
          <p:cNvSpPr txBox="1">
            <a:spLocks/>
          </p:cNvSpPr>
          <p:nvPr/>
        </p:nvSpPr>
        <p:spPr>
          <a:xfrm>
            <a:off x="1470217" y="4772906"/>
            <a:ext cx="10399058" cy="2464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  <a:lvl2pPr marL="0" marR="0" indent="2286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marR="0" indent="4572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marR="0" indent="6858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marR="0" indent="914400" algn="r" defTabSz="584200" rtl="0" latinLnBrk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747676"/>
                </a:solidFill>
                <a:uFillTx/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  <a:lvl6pPr marL="28194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32893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37592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42291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marL="571500" indent="-571500" algn="l" hangingPunct="1">
              <a:buFontTx/>
              <a:buChar char="-"/>
            </a:pPr>
            <a:r>
              <a:rPr lang="es-ES_tradnl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maestros afectan la eternidad, nadie puede decir dónde termina su influencia.</a:t>
            </a:r>
          </a:p>
          <a:p>
            <a:pPr marL="571500" indent="-571500" algn="l" hangingPunct="1">
              <a:buFontTx/>
              <a:buChar char="-"/>
            </a:pPr>
            <a:endParaRPr lang="es-ES_tradnl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 hangingPunct="1">
              <a:buFontTx/>
              <a:buChar char="-"/>
            </a:pPr>
            <a:r>
              <a:rPr lang="es-ES_tradnl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Enseñar es dejar una huella en la vida de una persona.</a:t>
            </a:r>
          </a:p>
          <a:p>
            <a:pPr marL="457200" indent="-457200" algn="l" hangingPunct="1">
              <a:buFont typeface="Wingdings" pitchFamily="2" charset="2"/>
              <a:buChar char="ü"/>
            </a:pPr>
            <a:endParaRPr lang="es-ES_tradn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buFont typeface="Wingdings" pitchFamily="2" charset="2"/>
              <a:buChar char="ü"/>
            </a:pPr>
            <a:endParaRPr lang="es-ES_tradnl" sz="1000" dirty="0">
              <a:solidFill>
                <a:schemeClr val="bg1"/>
              </a:solidFill>
            </a:endParaRPr>
          </a:p>
        </p:txBody>
      </p:sp>
      <p:sp>
        <p:nvSpPr>
          <p:cNvPr id="11" name="Shape 154">
            <a:extLst>
              <a:ext uri="{FF2B5EF4-FFF2-40B4-BE49-F238E27FC236}">
                <a16:creationId xmlns:a16="http://schemas.microsoft.com/office/drawing/2014/main" id="{8E60C7B2-B6FC-B046-89BB-118A4D4D44DC}"/>
              </a:ext>
            </a:extLst>
          </p:cNvPr>
          <p:cNvSpPr txBox="1">
            <a:spLocks/>
          </p:cNvSpPr>
          <p:nvPr/>
        </p:nvSpPr>
        <p:spPr>
          <a:xfrm>
            <a:off x="1039907" y="2522386"/>
            <a:ext cx="10399058" cy="1921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100" b="0" i="0" u="none" strike="noStrike" cap="all" spc="0" baseline="0">
                <a:ln>
                  <a:noFill/>
                </a:ln>
                <a:solidFill>
                  <a:srgbClr val="5C5C5C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algn="ctr" hangingPunct="1"/>
            <a:r>
              <a:rPr lang="es-ES_tradnl" sz="4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¿sabe hasta dónde dios le puede llevar?</a:t>
            </a:r>
            <a:br>
              <a:rPr lang="es-ES_tradnl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_tradnl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62036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19878" y="0"/>
            <a:ext cx="13024678" cy="8284192"/>
          </a:xfrm>
          <a:prstGeom prst="rect">
            <a:avLst/>
          </a:prstGeom>
          <a:blipFill dpi="0"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/>
            </a:blip>
            <a:srcRect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73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11" name="Shape 129"/>
          <p:cNvSpPr>
            <a:spLocks noGrp="1"/>
          </p:cNvSpPr>
          <p:nvPr>
            <p:ph type="body" idx="14"/>
          </p:nvPr>
        </p:nvSpPr>
        <p:spPr>
          <a:xfrm>
            <a:off x="0" y="8259640"/>
            <a:ext cx="13004800" cy="145467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s-ES_tradnl" dirty="0"/>
              <a:t> </a:t>
            </a:r>
            <a:endParaRPr dirty="0"/>
          </a:p>
        </p:txBody>
      </p:sp>
      <p:sp>
        <p:nvSpPr>
          <p:cNvPr id="13" name="Shape 131"/>
          <p:cNvSpPr>
            <a:spLocks noGrp="1"/>
          </p:cNvSpPr>
          <p:nvPr>
            <p:ph type="title"/>
          </p:nvPr>
        </p:nvSpPr>
        <p:spPr>
          <a:xfrm>
            <a:off x="802412" y="914404"/>
            <a:ext cx="11861800" cy="6241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defTabSz="560831">
              <a:defRPr sz="11616"/>
            </a:lvl1pPr>
          </a:lstStyle>
          <a:p>
            <a:pPr algn="ctr"/>
            <a:r>
              <a:rPr lang="es-ES_tradnl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“Yo te instruiré, yo te mostraré el camino que debes seguir; yo te daré consejos y velaré por ti”. </a:t>
            </a:r>
            <a:b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salmos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32:8, NVI -</a:t>
            </a:r>
            <a:endParaRPr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97400" y="8546230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591374" y="1891307"/>
            <a:ext cx="6187112" cy="399265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“Ama al Señor tu Dios con todo tu corazón, con todo tu ser</a:t>
            </a:r>
            <a:br>
              <a:rPr lang="es-ES_tradnl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con toda tu mente -le respondió Jesús-. </a:t>
            </a:r>
            <a:br>
              <a:rPr lang="es-ES_tradnl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_tradnl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es el primero</a:t>
            </a:r>
            <a:br>
              <a:rPr lang="es-ES_tradnl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el más importante de los mandamientos”.</a:t>
            </a:r>
            <a:br>
              <a:rPr lang="es-ES_tradnl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_tradnl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Mateo 22:37-38, NVI </a:t>
            </a:r>
            <a:r>
              <a:rPr lang="es-ES_tradnl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Introducción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46768" y="8577849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154">
            <a:extLst>
              <a:ext uri="{FF2B5EF4-FFF2-40B4-BE49-F238E27FC236}">
                <a16:creationId xmlns:a16="http://schemas.microsoft.com/office/drawing/2014/main" id="{625D8589-64ED-C743-B898-7AFD7A72AE6B}"/>
              </a:ext>
            </a:extLst>
          </p:cNvPr>
          <p:cNvSpPr txBox="1">
            <a:spLocks/>
          </p:cNvSpPr>
          <p:nvPr/>
        </p:nvSpPr>
        <p:spPr>
          <a:xfrm>
            <a:off x="710645" y="240862"/>
            <a:ext cx="11673508" cy="974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100" b="0" i="0" u="none" strike="noStrike" cap="all" spc="0" baseline="0">
                <a:ln>
                  <a:noFill/>
                </a:ln>
                <a:solidFill>
                  <a:srgbClr val="5C5C5C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all" spc="0" baseline="0">
                <a:ln>
                  <a:noFill/>
                </a:ln>
                <a:solidFill>
                  <a:srgbClr val="747676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algn="ctr" hangingPunct="1"/>
            <a:r>
              <a:rPr lang="es-ES_tradnl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RELACIÓN - DIOS Y NOSOTROS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A0C50B-195A-814A-8BBE-128656648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1287534">
            <a:off x="7640402" y="2415817"/>
            <a:ext cx="4133411" cy="310005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13265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6811471" y="2421078"/>
            <a:ext cx="5942815" cy="2461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DESARROLLO DE </a:t>
            </a:r>
            <a:br>
              <a:rPr lang="es-ES_tradnl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Tema 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85917" y="8577849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0C50B-195A-814A-8BBE-1286566483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20728471">
            <a:off x="867879" y="1737018"/>
            <a:ext cx="5409881" cy="381677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63513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6811471" y="1493804"/>
            <a:ext cx="5942815" cy="397271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“Es fundamental reconocer que cada niño Y ADOLESCENTE ha sido creado a imagen de Dios y puede crecer en su relación con Él”.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Tema 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26282" y="8577849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0C50B-195A-814A-8BBE-1286566483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21057101">
            <a:off x="867879" y="1737018"/>
            <a:ext cx="5409881" cy="381677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7501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 flipV="1">
            <a:off x="810035" y="7165798"/>
            <a:ext cx="11354710" cy="59447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6811471" y="1732932"/>
            <a:ext cx="5942815" cy="45606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_tradnl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PRINCIPALES</a:t>
            </a:r>
            <a:br>
              <a:rPr lang="es-ES_tradnl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_tradnl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-VINCULADAS CON- </a:t>
            </a:r>
            <a:br>
              <a:rPr lang="es-ES_tradnl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_tradnl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FE Y EL DESARROLLO DEL NIÑO Y DEL </a:t>
            </a:r>
            <a:r>
              <a:rPr lang="es-ES_tradnl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ADOLESCenTE</a:t>
            </a:r>
            <a:endParaRPr lang="es-ES_tradnl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8527777" y="7310089"/>
            <a:ext cx="3477944" cy="864864"/>
          </a:xfrm>
          <a:prstGeom prst="rect">
            <a:avLst/>
          </a:prstGeo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Tema 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85917" y="8577849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0C50B-195A-814A-8BBE-1286566483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21057101">
            <a:off x="867879" y="1737018"/>
            <a:ext cx="5409881" cy="381677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/>
            </a:glow>
            <a:outerShdw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069065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23237" y="8577849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B32E5A-3F1A-B24B-9627-A0884AD82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356824"/>
              </p:ext>
            </p:extLst>
          </p:nvPr>
        </p:nvGraphicFramePr>
        <p:xfrm>
          <a:off x="894525" y="477078"/>
          <a:ext cx="11330608" cy="73434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59573">
                  <a:extLst>
                    <a:ext uri="{9D8B030D-6E8A-4147-A177-3AD203B41FA5}">
                      <a16:colId xmlns:a16="http://schemas.microsoft.com/office/drawing/2014/main" val="3331650104"/>
                    </a:ext>
                  </a:extLst>
                </a:gridCol>
                <a:gridCol w="3882357">
                  <a:extLst>
                    <a:ext uri="{9D8B030D-6E8A-4147-A177-3AD203B41FA5}">
                      <a16:colId xmlns:a16="http://schemas.microsoft.com/office/drawing/2014/main" val="3654786123"/>
                    </a:ext>
                  </a:extLst>
                </a:gridCol>
                <a:gridCol w="3488678">
                  <a:extLst>
                    <a:ext uri="{9D8B030D-6E8A-4147-A177-3AD203B41FA5}">
                      <a16:colId xmlns:a16="http://schemas.microsoft.com/office/drawing/2014/main" val="1537613930"/>
                    </a:ext>
                  </a:extLst>
                </a:gridCol>
              </a:tblGrid>
              <a:tr h="1073074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6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Aprendiendo Confianza y Amor / Edad</a:t>
                      </a:r>
                      <a:r>
                        <a:rPr lang="es-ES_tradnl" sz="3600" b="1" spc="-45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36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Nacimiento</a:t>
                      </a:r>
                      <a:r>
                        <a:rPr lang="es-ES_tradnl" sz="3600" b="1" spc="-45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s-ES_tradnl" sz="36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2000" b="1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01167"/>
                  </a:ext>
                </a:extLst>
              </a:tr>
              <a:tr h="3388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b="1" spc="-5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Física,</a:t>
                      </a:r>
                      <a:r>
                        <a:rPr lang="es-ES_tradnl" sz="2400" b="1" spc="-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400" b="1" spc="-5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Mental,</a:t>
                      </a:r>
                      <a:r>
                        <a:rPr lang="es-ES_tradnl" sz="2400" b="1" spc="-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4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Emocional</a:t>
                      </a:r>
                      <a:endParaRPr lang="es-ES_tradnl" sz="2400" b="1" noProof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b="1" noProof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Conocimiento</a:t>
                      </a:r>
                      <a:endParaRPr lang="es-ES_tradnl" sz="2400" b="1" noProof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Habilidades</a:t>
                      </a:r>
                      <a:r>
                        <a:rPr lang="es-ES_tradnl" sz="2400" b="1" spc="-1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4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Bíblicas</a:t>
                      </a:r>
                      <a:endParaRPr lang="es-ES_tradnl" sz="2400" b="1" noProof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762876"/>
                  </a:ext>
                </a:extLst>
              </a:tr>
              <a:tr h="7761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Comienza a participar en</a:t>
                      </a:r>
                      <a:r>
                        <a:rPr lang="es-ES_tradnl" sz="2000" spc="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</a:t>
                      </a:r>
                      <a:r>
                        <a:rPr lang="es-ES_tradnl" sz="2000" spc="12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es-ES_tradnl" sz="2000" spc="12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aprender</a:t>
                      </a:r>
                      <a:r>
                        <a:rPr lang="es-ES_tradnl" sz="2000" spc="12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acerca</a:t>
                      </a:r>
                      <a:r>
                        <a:rPr lang="es-ES_tradnl" sz="2000" spc="-24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spc="-8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Dios.</a:t>
                      </a:r>
                      <a:endParaRPr lang="es-ES_tradnl" sz="2000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Empieza</a:t>
                      </a:r>
                      <a:r>
                        <a:rPr lang="es-ES_tradnl" sz="2000" spc="1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_tradnl" sz="2000" spc="1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familiarizarse</a:t>
                      </a:r>
                      <a:r>
                        <a:rPr lang="es-ES_tradnl" sz="2000" spc="1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s-ES_tradnl" sz="2000" spc="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palabras</a:t>
                      </a:r>
                      <a:r>
                        <a:rPr lang="es-ES_tradnl" sz="2000" spc="1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acerca</a:t>
                      </a:r>
                      <a:r>
                        <a:rPr lang="es-ES_tradnl" sz="2000" spc="1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spc="1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Dios,</a:t>
                      </a:r>
                      <a:r>
                        <a:rPr lang="es-ES_tradnl" sz="2000" spc="1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spc="1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Biblia</a:t>
                      </a:r>
                      <a:r>
                        <a:rPr lang="es-ES_tradnl" sz="2000" spc="-24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2000" spc="-6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spc="-5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fe.</a:t>
                      </a:r>
                      <a:endParaRPr lang="es-ES_tradnl" sz="2000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</a:t>
                      </a:r>
                      <a:r>
                        <a:rPr lang="es-ES_tradnl" sz="2000" spc="5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historias</a:t>
                      </a:r>
                      <a:r>
                        <a:rPr lang="es-ES_tradnl" sz="2000" spc="6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bíblicas</a:t>
                      </a:r>
                      <a:r>
                        <a:rPr lang="es-ES_tradnl" sz="2000" spc="-24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simples.</a:t>
                      </a:r>
                      <a:endParaRPr lang="es-ES_tradnl" sz="2000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618521"/>
                  </a:ext>
                </a:extLst>
              </a:tr>
              <a:tr h="5647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spc="-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_tradnl" sz="2000" spc="-4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spc="-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siente</a:t>
                      </a:r>
                      <a:r>
                        <a:rPr lang="es-ES_tradnl" sz="2000" spc="-4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spc="-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amado</a:t>
                      </a:r>
                      <a:r>
                        <a:rPr lang="es-ES_tradnl" sz="2000" spc="-4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spc="-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</a:t>
                      </a:r>
                      <a:r>
                        <a:rPr lang="es-ES_tradnl" sz="2000" spc="-3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spc="-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</a:t>
                      </a:r>
                      <a:r>
                        <a:rPr lang="es-ES_tradnl" sz="2000" spc="-4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2000" spc="-4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quiere</a:t>
                      </a:r>
                      <a:r>
                        <a:rPr lang="es-ES_tradnl" sz="2000" spc="-26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devolverle</a:t>
                      </a:r>
                      <a:r>
                        <a:rPr lang="es-ES_tradnl" sz="2000" spc="-4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ese</a:t>
                      </a:r>
                      <a:r>
                        <a:rPr lang="es-ES_tradnl" sz="2000" spc="-4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amor.</a:t>
                      </a:r>
                      <a:endParaRPr lang="es-ES_tradnl" sz="2000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spc="2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Biblia</a:t>
                      </a:r>
                      <a:r>
                        <a:rPr lang="es-ES_tradnl" sz="2000" spc="2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es-ES_tradnl" sz="2000" spc="3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s-ES_tradnl" sz="2000" spc="2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libro</a:t>
                      </a:r>
                      <a:r>
                        <a:rPr lang="es-ES_tradnl" sz="2000" spc="3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santo</a:t>
                      </a:r>
                      <a:r>
                        <a:rPr lang="es-ES_tradnl" sz="2000" spc="2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spc="3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Dios.</a:t>
                      </a:r>
                      <a:endParaRPr lang="es-ES_tradnl" sz="2000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Comienza</a:t>
                      </a:r>
                      <a:r>
                        <a:rPr lang="es-ES_tradnl" sz="2000" spc="3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_tradnl" sz="2000" spc="3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escuchar</a:t>
                      </a:r>
                      <a:r>
                        <a:rPr lang="es-ES_tradnl" sz="2000" spc="3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2000" spc="3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_tradnl" sz="2000" spc="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cantar</a:t>
                      </a:r>
                      <a:r>
                        <a:rPr lang="es-ES_tradnl" sz="2000" spc="12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canciones</a:t>
                      </a:r>
                      <a:r>
                        <a:rPr lang="es-ES_tradnl" sz="2000" spc="12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simples.</a:t>
                      </a:r>
                      <a:endParaRPr lang="es-ES_tradnl" sz="2000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861186"/>
                  </a:ext>
                </a:extLst>
              </a:tr>
              <a:tr h="8471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Construye</a:t>
                      </a:r>
                      <a:r>
                        <a:rPr lang="es-ES_tradnl" sz="2000" spc="5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confianza</a:t>
                      </a:r>
                      <a:r>
                        <a:rPr lang="es-ES_tradnl" sz="2000" spc="21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_tradnl" sz="2000" spc="215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través</a:t>
                      </a:r>
                      <a:r>
                        <a:rPr lang="es-ES_tradnl" sz="2000" spc="5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spc="-5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rituales, repetición, </a:t>
                      </a:r>
                      <a:r>
                        <a:rPr lang="es-ES_tradnl" sz="200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rutinas y</a:t>
                      </a:r>
                      <a:r>
                        <a:rPr lang="es-ES_tradnl" sz="2000" spc="-265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predictibilidad.</a:t>
                      </a:r>
                      <a:endParaRPr lang="es-ES_tradnl" sz="20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 hizo todas las cosas,</a:t>
                      </a:r>
                      <a:r>
                        <a:rPr lang="es-ES_tradnl" sz="2000" spc="-24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incluyendo</a:t>
                      </a:r>
                      <a:r>
                        <a:rPr lang="es-ES_tradnl" sz="2000" spc="-3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_tradnl" sz="2000" spc="-3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es-ES_tradnl" sz="2000" spc="-3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niños.</a:t>
                      </a:r>
                      <a:endParaRPr lang="es-ES_tradnl" sz="2000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Señala</a:t>
                      </a:r>
                      <a:r>
                        <a:rPr lang="es-ES_tradnl" sz="2000" spc="2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imágenes</a:t>
                      </a:r>
                      <a:r>
                        <a:rPr lang="es-ES_tradnl" sz="2000" spc="2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spc="2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spc="2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Biblia.</a:t>
                      </a:r>
                      <a:endParaRPr lang="es-ES_tradnl" sz="2000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5843"/>
                  </a:ext>
                </a:extLst>
              </a:tr>
              <a:tr h="7761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Como un pensador concreto,</a:t>
                      </a:r>
                      <a:r>
                        <a:rPr lang="es-ES_tradnl" sz="2000" spc="5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aprene</a:t>
                      </a:r>
                      <a:r>
                        <a:rPr lang="es-ES_tradnl" sz="2000" spc="6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_tradnl" sz="2000" spc="6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través</a:t>
                      </a:r>
                      <a:r>
                        <a:rPr lang="es-ES_tradnl" sz="2000" spc="6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spc="6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es-ES_tradnl" sz="2000" spc="6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sentidos.</a:t>
                      </a:r>
                      <a:endParaRPr lang="es-ES_tradnl" sz="20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</a:t>
                      </a:r>
                      <a:r>
                        <a:rPr lang="es-ES_tradnl" sz="2000" spc="6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</a:t>
                      </a:r>
                      <a:r>
                        <a:rPr lang="es-ES_tradnl" sz="2000" spc="6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es-ES_tradnl" sz="2000" spc="6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niños</a:t>
                      </a:r>
                      <a:r>
                        <a:rPr lang="es-ES_tradnl" sz="2000" spc="6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2000" spc="6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_tradnl" sz="2000" spc="6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preocupa</a:t>
                      </a:r>
                      <a:r>
                        <a:rPr lang="es-ES_tradnl" sz="2000" spc="-24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</a:t>
                      </a:r>
                      <a:r>
                        <a:rPr lang="es-ES_tradnl" sz="2000" spc="-1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ellos.</a:t>
                      </a:r>
                      <a:r>
                        <a:rPr lang="es-ES_tradnl" sz="2000" spc="-1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Él</a:t>
                      </a:r>
                      <a:r>
                        <a:rPr lang="es-ES_tradnl" sz="2000" spc="-1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es-ES_tradnl" sz="2000" spc="-1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bueno.</a:t>
                      </a:r>
                      <a:endParaRPr lang="es-ES_tradnl" sz="2000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Mira</a:t>
                      </a:r>
                      <a:r>
                        <a:rPr lang="es-ES_tradnl" sz="2000" spc="5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</a:t>
                      </a:r>
                      <a:r>
                        <a:rPr lang="es-ES_tradnl" sz="2000" spc="5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imágenes</a:t>
                      </a:r>
                      <a:r>
                        <a:rPr lang="es-ES_tradnl" sz="2000" spc="5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spc="5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spc="5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Biblia</a:t>
                      </a:r>
                      <a:r>
                        <a:rPr lang="es-ES_tradnl" sz="2000" spc="-24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identifica a personajes</a:t>
                      </a:r>
                      <a:r>
                        <a:rPr lang="es-ES_tradnl" sz="2000" spc="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bíblicos.</a:t>
                      </a:r>
                      <a:endParaRPr lang="es-ES_tradnl" sz="2000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84082"/>
                  </a:ext>
                </a:extLst>
              </a:tr>
              <a:tr h="8471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Muestra amor por Dios cantando,</a:t>
                      </a:r>
                      <a:r>
                        <a:rPr lang="es-ES_tradnl" sz="2000" spc="-26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orando,</a:t>
                      </a:r>
                      <a:r>
                        <a:rPr lang="es-ES_tradnl" sz="2000" spc="-3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dando.</a:t>
                      </a:r>
                      <a:endParaRPr lang="es-ES_tradnl" sz="2000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Jesús</a:t>
                      </a:r>
                      <a:r>
                        <a:rPr lang="es-ES_tradnl" sz="2000" spc="10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puede</a:t>
                      </a:r>
                      <a:r>
                        <a:rPr lang="es-ES_tradnl" sz="2000" spc="11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hacer</a:t>
                      </a:r>
                      <a:r>
                        <a:rPr lang="es-ES_tradnl" sz="2000" spc="10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cualquier</a:t>
                      </a:r>
                      <a:r>
                        <a:rPr lang="es-ES_tradnl" sz="2000" spc="-24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cosa.</a:t>
                      </a:r>
                      <a:endParaRPr lang="es-ES_tradnl" sz="2000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Comprende que la Biblia</a:t>
                      </a:r>
                      <a:r>
                        <a:rPr lang="es-ES_tradnl" sz="2000" spc="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nos</a:t>
                      </a:r>
                      <a:r>
                        <a:rPr lang="es-ES_tradnl" sz="2000" spc="6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habla</a:t>
                      </a:r>
                      <a:r>
                        <a:rPr lang="es-ES_tradnl" sz="2000" spc="6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acerca</a:t>
                      </a:r>
                      <a:r>
                        <a:rPr lang="es-ES_tradnl" sz="2000" spc="6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spc="6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es-ES_tradnl" sz="2000" spc="6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</a:t>
                      </a:r>
                      <a:r>
                        <a:rPr lang="es-ES_tradnl" sz="2000" spc="-24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amoroso</a:t>
                      </a:r>
                      <a:r>
                        <a:rPr lang="es-ES_tradnl" sz="2000" spc="-1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2000" spc="-1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s-ES_tradnl" sz="2000" spc="-1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Hijo,</a:t>
                      </a:r>
                      <a:r>
                        <a:rPr lang="es-ES_tradnl" sz="2000" spc="-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Jesús.</a:t>
                      </a:r>
                      <a:endParaRPr lang="es-ES_tradnl" sz="2000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325950"/>
                  </a:ext>
                </a:extLst>
              </a:tr>
              <a:tr h="8471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Desea obedecer a sus padres y</a:t>
                      </a:r>
                      <a:r>
                        <a:rPr lang="es-ES_tradnl" sz="2000" spc="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maestros como una manera de</a:t>
                      </a:r>
                      <a:r>
                        <a:rPr lang="es-ES_tradnl" sz="2000" spc="-26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mostrar</a:t>
                      </a:r>
                      <a:r>
                        <a:rPr lang="es-ES_tradnl" sz="2000" spc="-3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amor</a:t>
                      </a:r>
                      <a:r>
                        <a:rPr lang="es-ES_tradnl" sz="2000" spc="-3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</a:t>
                      </a:r>
                      <a:r>
                        <a:rPr lang="es-ES_tradnl" sz="2000" spc="-3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Dios.</a:t>
                      </a:r>
                      <a:endParaRPr lang="es-ES_tradnl" sz="2000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iglesia es donde él o ella</a:t>
                      </a:r>
                      <a:r>
                        <a:rPr lang="es-ES_tradnl" sz="2000" spc="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puede</a:t>
                      </a:r>
                      <a:r>
                        <a:rPr lang="es-ES_tradnl" sz="2000" spc="9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aprender</a:t>
                      </a:r>
                      <a:r>
                        <a:rPr lang="es-ES_tradnl" sz="2000" spc="1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acerca</a:t>
                      </a:r>
                      <a:r>
                        <a:rPr lang="es-ES_tradnl" sz="2000" spc="1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spc="1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Dios.</a:t>
                      </a:r>
                      <a:endParaRPr lang="es-ES_tradnl" sz="2000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Comienza</a:t>
                      </a:r>
                      <a:r>
                        <a:rPr lang="es-ES_tradnl" sz="2000" spc="-4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_tradnl" sz="2000" spc="-4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entender</a:t>
                      </a:r>
                      <a:r>
                        <a:rPr lang="es-ES_tradnl" sz="2000" spc="-4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lang="es-ES_tradnl" sz="2000" spc="-4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spc="-26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Biblia</a:t>
                      </a:r>
                      <a:r>
                        <a:rPr lang="es-ES_tradnl" sz="2000" spc="-1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es-ES_tradnl" sz="2000" spc="-1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2000" spc="-1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Palabra</a:t>
                      </a:r>
                      <a:r>
                        <a:rPr lang="es-ES_tradnl" sz="2000" spc="-1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2000" spc="-1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Dios.</a:t>
                      </a:r>
                      <a:endParaRPr lang="es-ES_tradnl" sz="2000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475614"/>
                  </a:ext>
                </a:extLst>
              </a:tr>
              <a:tr h="8471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_tradnl" sz="2000" spc="9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sienten</a:t>
                      </a:r>
                      <a:r>
                        <a:rPr lang="es-ES_tradnl" sz="2000" spc="1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seguros</a:t>
                      </a:r>
                      <a:r>
                        <a:rPr lang="es-ES_tradnl" sz="2000" spc="1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sabiendo</a:t>
                      </a:r>
                      <a:r>
                        <a:rPr lang="es-ES_tradnl" sz="2000" spc="1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lang="es-ES_tradnl" sz="2000" spc="-24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 los ama, incluso cuando</a:t>
                      </a:r>
                      <a:r>
                        <a:rPr lang="es-ES_tradnl" sz="2000" spc="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hacen</a:t>
                      </a:r>
                      <a:r>
                        <a:rPr lang="es-ES_tradnl" sz="2000" spc="-35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algo</a:t>
                      </a:r>
                      <a:r>
                        <a:rPr lang="es-ES_tradnl" sz="2000" spc="-3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equivocado.</a:t>
                      </a:r>
                      <a:endParaRPr lang="es-ES_tradnl" sz="2000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2000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20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712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70720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" y="0"/>
            <a:ext cx="12992367" cy="8259796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2FCC3292-8BC4-5D42-9544-178EE49D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23237" y="8577849"/>
            <a:ext cx="3810000" cy="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6CE2F2-F499-534D-9673-7ADD3F1B6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597416"/>
              </p:ext>
            </p:extLst>
          </p:nvPr>
        </p:nvGraphicFramePr>
        <p:xfrm>
          <a:off x="834887" y="349216"/>
          <a:ext cx="11251093" cy="74660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23600">
                  <a:extLst>
                    <a:ext uri="{9D8B030D-6E8A-4147-A177-3AD203B41FA5}">
                      <a16:colId xmlns:a16="http://schemas.microsoft.com/office/drawing/2014/main" val="2278432139"/>
                    </a:ext>
                  </a:extLst>
                </a:gridCol>
                <a:gridCol w="3859423">
                  <a:extLst>
                    <a:ext uri="{9D8B030D-6E8A-4147-A177-3AD203B41FA5}">
                      <a16:colId xmlns:a16="http://schemas.microsoft.com/office/drawing/2014/main" val="2767112707"/>
                    </a:ext>
                  </a:extLst>
                </a:gridCol>
                <a:gridCol w="3468070">
                  <a:extLst>
                    <a:ext uri="{9D8B030D-6E8A-4147-A177-3AD203B41FA5}">
                      <a16:colId xmlns:a16="http://schemas.microsoft.com/office/drawing/2014/main" val="3136818009"/>
                    </a:ext>
                  </a:extLst>
                </a:gridCol>
              </a:tblGrid>
              <a:tr h="109728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Descubriendo la verdad / Edad</a:t>
                      </a:r>
                      <a:r>
                        <a:rPr lang="es-ES_tradnl" sz="3600" b="1" spc="-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3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6 - 8</a:t>
                      </a:r>
                      <a:endParaRPr lang="en-US" sz="3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3815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b="1" spc="-5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Física,</a:t>
                      </a:r>
                      <a:r>
                        <a:rPr lang="es-ES_tradnl" sz="2400" b="1" spc="-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400" b="1" spc="-5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Mental,</a:t>
                      </a:r>
                      <a:r>
                        <a:rPr lang="es-ES_tradnl" sz="2400" b="1" spc="-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Emocional</a:t>
                      </a:r>
                      <a:endParaRPr lang="en-US" sz="2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Conocimiento</a:t>
                      </a:r>
                      <a:endParaRPr lang="en-US" sz="2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Habilidades</a:t>
                      </a:r>
                      <a:r>
                        <a:rPr lang="es-ES_tradnl" sz="2400" b="1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Bíblicas</a:t>
                      </a:r>
                      <a:endParaRPr lang="en-US" sz="2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28727"/>
                  </a:ext>
                </a:extLst>
              </a:tr>
              <a:tr h="7024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Entiende</a:t>
                      </a:r>
                      <a:r>
                        <a:rPr lang="es-ES_tradnl" sz="1800" spc="-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causa</a:t>
                      </a:r>
                      <a:r>
                        <a:rPr lang="es-ES_tradnl" sz="1800" spc="-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1800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efecto.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Aprende</a:t>
                      </a:r>
                      <a:r>
                        <a:rPr lang="es-ES_tradnl" sz="1800" spc="7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cuánto</a:t>
                      </a:r>
                      <a:r>
                        <a:rPr lang="es-ES_tradnl" sz="1800" spc="7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Jesús</a:t>
                      </a:r>
                      <a:r>
                        <a:rPr lang="es-ES_tradnl" sz="1800" spc="7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</a:t>
                      </a:r>
                      <a:r>
                        <a:rPr lang="es-ES_tradnl" sz="1800" spc="7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_tradnl" sz="1800" spc="-2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cada</a:t>
                      </a:r>
                      <a:r>
                        <a:rPr lang="es-ES_tradnl" sz="1800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uno</a:t>
                      </a:r>
                      <a:r>
                        <a:rPr lang="es-ES_tradnl" sz="1800" spc="-3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1800" spc="-3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</a:t>
                      </a:r>
                      <a:r>
                        <a:rPr lang="es-ES_tradnl" sz="1800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qué</a:t>
                      </a:r>
                      <a:r>
                        <a:rPr lang="es-ES_tradnl" sz="1800" spc="-3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Él</a:t>
                      </a:r>
                      <a:r>
                        <a:rPr lang="es-ES_tradnl" sz="1800" spc="-3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vino.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historias bíblicas y</a:t>
                      </a:r>
                      <a:r>
                        <a:rPr lang="es-ES_tradnl" sz="180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responde preguntas acerca</a:t>
                      </a:r>
                      <a:r>
                        <a:rPr lang="es-ES_tradnl" sz="1800" spc="-2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1800" spc="-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ellas.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946882"/>
                  </a:ext>
                </a:extLst>
              </a:tr>
              <a:tr h="7024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Puede ver desde otro punto de</a:t>
                      </a:r>
                      <a:r>
                        <a:rPr lang="es-ES_tradnl" sz="1800" spc="-2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vista.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Entiende</a:t>
                      </a:r>
                      <a:r>
                        <a:rPr lang="es-ES_tradnl" sz="1800" spc="-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quién</a:t>
                      </a:r>
                      <a:r>
                        <a:rPr lang="es-ES_tradnl" sz="1800" spc="-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es-ES_tradnl" sz="1800" spc="-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</a:t>
                      </a:r>
                      <a:r>
                        <a:rPr lang="es-ES_tradnl" sz="1800" spc="-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1800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lang="es-ES_tradnl" sz="1800" spc="-2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</a:t>
                      </a:r>
                      <a:r>
                        <a:rPr lang="es-ES_tradnl" sz="1800" spc="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cumple</a:t>
                      </a:r>
                      <a:r>
                        <a:rPr lang="es-ES_tradnl" sz="1800" spc="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</a:t>
                      </a:r>
                      <a:r>
                        <a:rPr lang="es-ES_tradnl" sz="1800" spc="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promesas.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Aprende</a:t>
                      </a:r>
                      <a:r>
                        <a:rPr lang="es-ES_tradnl" sz="1800" spc="-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_tradnl" sz="1800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relatar</a:t>
                      </a:r>
                      <a:r>
                        <a:rPr lang="es-ES_tradnl" sz="1800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es-ES_tradnl" sz="1800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eventos</a:t>
                      </a:r>
                      <a:r>
                        <a:rPr lang="es-ES_tradnl" sz="1800" spc="-2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1800" spc="1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</a:t>
                      </a:r>
                      <a:r>
                        <a:rPr lang="es-ES_tradnl" sz="1800" spc="2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historias</a:t>
                      </a:r>
                      <a:r>
                        <a:rPr lang="es-ES_tradnl" sz="1800" spc="2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bíblicas</a:t>
                      </a:r>
                      <a:r>
                        <a:rPr lang="es-ES_tradnl" sz="1800" spc="2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s-ES_tradnl" sz="180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secuencia.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88493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Quiere</a:t>
                      </a:r>
                      <a:r>
                        <a:rPr lang="es-ES_tradnl" sz="1800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tomar</a:t>
                      </a:r>
                      <a:r>
                        <a:rPr lang="es-ES_tradnl" sz="1800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decisiones.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Sabe</a:t>
                      </a:r>
                      <a:r>
                        <a:rPr lang="es-ES_tradnl" sz="1800" spc="-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lang="es-ES_tradnl" sz="1800" spc="-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puede</a:t>
                      </a:r>
                      <a:r>
                        <a:rPr lang="es-ES_tradnl" sz="1800" spc="-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hablar</a:t>
                      </a:r>
                      <a:r>
                        <a:rPr lang="es-ES_tradnl" sz="1800" spc="-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s-ES_tradnl" sz="1800" spc="-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</a:t>
                      </a:r>
                      <a:r>
                        <a:rPr lang="es-ES_tradnl" sz="1800" spc="-2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cuándo</a:t>
                      </a:r>
                      <a:r>
                        <a:rPr lang="es-ES_tradnl" sz="1800" spc="-3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1800" spc="-2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dónde</a:t>
                      </a:r>
                      <a:r>
                        <a:rPr lang="es-ES_tradnl" sz="1800" spc="-2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quiera.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Memoriza</a:t>
                      </a:r>
                      <a:r>
                        <a:rPr lang="es-ES_tradnl" sz="1800" spc="9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versículos</a:t>
                      </a:r>
                      <a:r>
                        <a:rPr lang="es-ES_tradnl" sz="1800" spc="9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bíblicos.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208367"/>
                  </a:ext>
                </a:extLst>
              </a:tr>
              <a:tr h="10307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Desea</a:t>
                      </a:r>
                      <a:r>
                        <a:rPr lang="es-ES_tradnl" sz="1800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pertenecer</a:t>
                      </a:r>
                      <a:r>
                        <a:rPr lang="es-ES_tradnl" sz="1800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_tradnl" sz="1800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es-ES_tradnl" sz="1800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grupo.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Aprende</a:t>
                      </a:r>
                      <a:r>
                        <a:rPr lang="es-ES_tradnl" sz="1800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cómo</a:t>
                      </a:r>
                      <a:r>
                        <a:rPr lang="es-ES_tradnl" sz="1800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</a:t>
                      </a:r>
                      <a:r>
                        <a:rPr lang="es-ES_tradnl" sz="1800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personas</a:t>
                      </a:r>
                      <a:r>
                        <a:rPr lang="es-ES_tradnl" sz="1800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1800" spc="-2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 tiempos bíblicos amaron y</a:t>
                      </a:r>
                      <a:r>
                        <a:rPr lang="es-ES_tradnl" sz="180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sirvieron</a:t>
                      </a:r>
                      <a:r>
                        <a:rPr lang="es-ES_tradnl" sz="1800" spc="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_tradnl" sz="1800" spc="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Dios,</a:t>
                      </a:r>
                      <a:r>
                        <a:rPr lang="es-ES_tradnl" sz="1800" spc="5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1800" spc="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hoy</a:t>
                      </a:r>
                      <a:r>
                        <a:rPr lang="es-ES_tradnl" sz="1800" spc="5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es-ES_tradnl" sz="1800" spc="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niños</a:t>
                      </a:r>
                      <a:r>
                        <a:rPr lang="es-ES_tradnl" sz="1800" spc="-2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pueden</a:t>
                      </a:r>
                      <a:r>
                        <a:rPr lang="es-ES_tradnl" sz="1800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amarlo</a:t>
                      </a:r>
                      <a:r>
                        <a:rPr lang="es-ES_tradnl" sz="1800" spc="-3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1800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servirlo.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_tradnl" sz="1800" spc="7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lang="es-ES_tradnl" sz="1800" spc="7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</a:t>
                      </a:r>
                      <a:r>
                        <a:rPr lang="es-ES_tradnl" sz="1800" spc="7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historias</a:t>
                      </a:r>
                      <a:r>
                        <a:rPr lang="es-ES_tradnl" sz="1800" spc="7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1800" spc="-24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Biblia provienen de libros</a:t>
                      </a:r>
                      <a:r>
                        <a:rPr lang="es-ES_tradnl" sz="18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s-ES_tradnl" sz="1800" spc="-4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_tradnl" sz="1800" spc="-4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Biblia.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7187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Quiere</a:t>
                      </a:r>
                      <a:r>
                        <a:rPr lang="es-ES_tradnl" sz="1800" spc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obedecer</a:t>
                      </a:r>
                      <a:r>
                        <a:rPr lang="es-ES_tradnl" sz="1800" spc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_tradnl" sz="1800" spc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</a:t>
                      </a:r>
                      <a:r>
                        <a:rPr lang="es-ES_tradnl" sz="1800" spc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padres</a:t>
                      </a:r>
                      <a:r>
                        <a:rPr lang="es-ES_tradnl" sz="1800" spc="5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1800" spc="-24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maestros.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Entiende</a:t>
                      </a:r>
                      <a:r>
                        <a:rPr lang="es-ES_tradnl" sz="18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lang="es-ES_tradnl" sz="18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puede</a:t>
                      </a:r>
                      <a:r>
                        <a:rPr lang="es-ES_tradnl" sz="18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tener</a:t>
                      </a:r>
                      <a:r>
                        <a:rPr lang="es-ES_tradnl" sz="18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una</a:t>
                      </a:r>
                      <a:r>
                        <a:rPr lang="es-ES_tradnl" sz="1800" spc="-26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relación</a:t>
                      </a:r>
                      <a:r>
                        <a:rPr lang="es-ES_tradnl" sz="1800" spc="-4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s-ES_tradnl" sz="1800" spc="-3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Aprende acerca de la</a:t>
                      </a:r>
                      <a:r>
                        <a:rPr lang="es-ES_tradnl" sz="180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organización de la Biblia en</a:t>
                      </a:r>
                      <a:r>
                        <a:rPr lang="es-ES_tradnl" sz="180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Antiguo</a:t>
                      </a:r>
                      <a:r>
                        <a:rPr lang="es-ES_tradnl" sz="1800" spc="-3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1800" spc="-2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Nuevo</a:t>
                      </a:r>
                      <a:r>
                        <a:rPr lang="es-ES_tradnl" sz="1800" spc="-8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Testamento.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170689"/>
                  </a:ext>
                </a:extLst>
              </a:tr>
              <a:tr h="773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_tradnl" sz="1800" spc="2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sienten</a:t>
                      </a:r>
                      <a:r>
                        <a:rPr lang="es-ES_tradnl" sz="1800" spc="2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bien</a:t>
                      </a:r>
                      <a:r>
                        <a:rPr lang="es-ES_tradnl" sz="1800" spc="2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acerca</a:t>
                      </a:r>
                      <a:r>
                        <a:rPr lang="es-ES_tradnl" sz="1800" spc="2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1800" spc="2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r>
                        <a:rPr lang="es-ES_tradnl" sz="18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mismos como parte de la</a:t>
                      </a:r>
                      <a:r>
                        <a:rPr lang="es-ES_tradnl" sz="18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creación</a:t>
                      </a:r>
                      <a:r>
                        <a:rPr lang="es-ES_tradnl" sz="1800" spc="4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1800" spc="4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</a:t>
                      </a:r>
                      <a:r>
                        <a:rPr lang="es-ES_tradnl" sz="1800" spc="4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lang="es-ES_tradnl" sz="1800" spc="4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Él</a:t>
                      </a:r>
                      <a:r>
                        <a:rPr lang="es-ES_tradnl" sz="1800" spc="4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Sabe</a:t>
                      </a:r>
                      <a:r>
                        <a:rPr lang="es-ES_tradnl" sz="1800" spc="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lang="es-ES_tradnl" sz="1800" spc="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</a:t>
                      </a:r>
                      <a:r>
                        <a:rPr lang="es-ES_tradnl" sz="1800" spc="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es-ES_tradnl" sz="1800" spc="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siempre</a:t>
                      </a:r>
                      <a:r>
                        <a:rPr lang="es-ES_tradnl" sz="1800" spc="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bueno.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s-ES_tradnl" sz="1800" spc="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_tradnl" sz="1800" spc="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Jesús</a:t>
                      </a:r>
                      <a:r>
                        <a:rPr lang="es-ES_tradnl" sz="1800" spc="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como</a:t>
                      </a:r>
                      <a:r>
                        <a:rPr lang="es-ES_tradnl" sz="1800" spc="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es-ES_tradnl" sz="1800" spc="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ayudador</a:t>
                      </a:r>
                      <a:r>
                        <a:rPr lang="es-ES_tradnl" sz="1800" spc="-2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1800" spc="-5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es-ES_tradnl" sz="1800" spc="-5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amigo.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051514"/>
                  </a:ext>
                </a:extLst>
              </a:tr>
              <a:tr h="7024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Puede</a:t>
                      </a:r>
                      <a:r>
                        <a:rPr lang="es-ES_tradnl" sz="1800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prestar</a:t>
                      </a:r>
                      <a:r>
                        <a:rPr lang="es-ES_tradnl" sz="1800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atención</a:t>
                      </a:r>
                      <a:r>
                        <a:rPr lang="es-ES_tradnl" sz="1800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</a:t>
                      </a:r>
                      <a:r>
                        <a:rPr lang="es-ES_tradnl" sz="1800" spc="-4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</a:t>
                      </a:r>
                      <a:r>
                        <a:rPr lang="es-ES_tradnl" sz="1800" spc="-2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tiempo.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Adora a Dios expresando</a:t>
                      </a:r>
                      <a:r>
                        <a:rPr lang="es-ES_tradnl" sz="180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agradecimiento por Su amor y</a:t>
                      </a:r>
                      <a:r>
                        <a:rPr lang="es-ES_tradnl" sz="1800" spc="-2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cuidado.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Tiene un simple</a:t>
                      </a:r>
                      <a:r>
                        <a:rPr lang="es-ES_tradnl" sz="180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entendimiento</a:t>
                      </a:r>
                      <a:r>
                        <a:rPr lang="es-ES_tradnl" sz="1800" spc="7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</a:t>
                      </a:r>
                      <a:r>
                        <a:rPr lang="es-ES_tradnl" sz="1800" spc="7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pecado</a:t>
                      </a:r>
                      <a:r>
                        <a:rPr lang="es-ES_tradnl" sz="1800" spc="7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1800" spc="-2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spc="-2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</a:t>
                      </a:r>
                      <a:r>
                        <a:rPr lang="es-ES_tradnl" sz="1800" spc="-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 spc="-2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evangelio.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455190"/>
                  </a:ext>
                </a:extLst>
              </a:tr>
              <a:tr h="7203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Desarrolla</a:t>
                      </a:r>
                      <a:r>
                        <a:rPr lang="es-ES_tradnl" sz="1800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s-ES_tradnl" sz="1800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hábito</a:t>
                      </a:r>
                      <a:r>
                        <a:rPr lang="es-ES_tradnl" sz="1800" spc="-3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_tradnl" sz="1800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hablar</a:t>
                      </a:r>
                      <a:r>
                        <a:rPr lang="es-ES_tradnl" sz="1800" spc="-3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s-ES_tradnl" sz="1800" spc="-2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Jesús</a:t>
                      </a:r>
                      <a:r>
                        <a:rPr lang="es-ES_tradnl" sz="1800" spc="-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</a:t>
                      </a:r>
                      <a:r>
                        <a:rPr lang="es-ES_tradnl" sz="1800" spc="-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_tradnl" sz="1800" spc="-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menudo.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Puede reconocer su propio</a:t>
                      </a:r>
                      <a:r>
                        <a:rPr lang="es-ES_tradnl" sz="180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pecado</a:t>
                      </a:r>
                      <a:r>
                        <a:rPr lang="es-ES_tradnl" sz="1800" spc="-3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_tradnl" sz="1800" spc="-2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lang="es-ES_tradnl" sz="1800" spc="-2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</a:t>
                      </a:r>
                      <a:r>
                        <a:rPr lang="es-ES_tradnl" sz="1800" spc="-3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es-ES_tradnl" sz="1800" spc="-2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perdona</a:t>
                      </a:r>
                      <a:r>
                        <a:rPr lang="es-ES_tradnl" sz="1800" spc="-2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cuando</a:t>
                      </a:r>
                      <a:r>
                        <a:rPr lang="es-ES_tradnl" sz="1800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_tradnl" sz="1800" spc="-3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arrepienten.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39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8337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6661</TotalTime>
  <Words>2169</Words>
  <Application>Microsoft Macintosh PowerPoint</Application>
  <PresentationFormat>Custom</PresentationFormat>
  <Paragraphs>313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DIN Alternate</vt:lpstr>
      <vt:lpstr>DIN Condensed</vt:lpstr>
      <vt:lpstr>Helvetica</vt:lpstr>
      <vt:lpstr>Helvetica Neue</vt:lpstr>
      <vt:lpstr>Iowan Old Style Bold</vt:lpstr>
      <vt:lpstr>Iowan Old Style Italic</vt:lpstr>
      <vt:lpstr>Iowan Old Style Roman</vt:lpstr>
      <vt:lpstr>Times New Roman</vt:lpstr>
      <vt:lpstr>Wingdings</vt:lpstr>
      <vt:lpstr>Zapf Dingbats</vt:lpstr>
      <vt:lpstr>New_Template9</vt:lpstr>
      <vt:lpstr>DESARROLLO DE LA FE    “EDADES Y NIVELES DE CRECIMIENTO” </vt:lpstr>
      <vt:lpstr>“El Señor dice: Yo te instruiré, yo te mostraré el camino que debes seguir; yo te daré consejos y velaré por ti”  - Salmos 32:8, NVI  -</vt:lpstr>
      <vt:lpstr>Vínculo  (del latín vincŭlum).  es una unión, relación o atadura de una persona o cosa con otra. Por lo tanto, dos personas u objetos vinculados están unidos, encadenados, emparentados o atados, ya sea de forma física o simbólica.</vt:lpstr>
      <vt:lpstr>“Ama al Señor tu Dios con todo tu corazón, con todo tu ser y con toda tu mente -le respondió Jesús-.   Este es el primero y el más importante de los mandamientos”. - Mateo 22:37-38, NVI -</vt:lpstr>
      <vt:lpstr>DESARROLLO DE  LA FE</vt:lpstr>
      <vt:lpstr>“Es fundamental reconocer que cada niño Y ADOLESCENTE ha sido creado a imagen de Dios y puede crecer en su relación con Él”.</vt:lpstr>
      <vt:lpstr>CARACTERÍSTICAS PRINCIPALES   -VINCULADAS CON-   LA FE Y EL DESARROLLO DEL NIÑO Y DEL ADOLESCenTE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REFLEXIÓN MARCOS 10:13-16</vt:lpstr>
      <vt:lpstr>LOS NIÑOS Y NIÑAS APRENDEN DE DIFERENTE MANERA</vt:lpstr>
      <vt:lpstr>CóMO APRENDEn LA MAYORíA DE LAS NIÑAS</vt:lpstr>
      <vt:lpstr>CóMO APRENDEn LA MAYORíA DE LAS NIÑAS</vt:lpstr>
      <vt:lpstr>IDEAS PARA LA ENSEÑANZA  DE LAS NIÑAS</vt:lpstr>
      <vt:lpstr>CóMO APRENDEn LA MAYORÍA DE LOS NIÑOS</vt:lpstr>
      <vt:lpstr>IDEAS PARA LA ENSEÑANZA  DE LOS NIÑOS</vt:lpstr>
      <vt:lpstr>IDEAS PARA ENSEÑAR A LAS NIÑAS Y A LOS NIÑOS</vt:lpstr>
      <vt:lpstr>4 etapas  del desarrollo de la fe </vt:lpstr>
      <vt:lpstr>ETAPA 1: DESCUBRIMIENTO / 0-5 AÑOS</vt:lpstr>
      <vt:lpstr>ETAPA 2: DISCERNIMIENTO / 4-8 AÑOS</vt:lpstr>
      <vt:lpstr>ETAPA 3: DECISIón / 7-12 AÑOS</vt:lpstr>
      <vt:lpstr>ETAPA 4: DISCIPULADO / 10 AÑOS EN ADELANTE</vt:lpstr>
      <vt:lpstr>8 FACTORES QUE HACEN QUE LOS NIÑOS NO ABANDONEN SU FE</vt:lpstr>
      <vt:lpstr>Factor #1  LOS PADRES ENSEÑAN A LEER LA BIBLIA A SUS HIJOS</vt:lpstr>
      <vt:lpstr>Factor #2  APRENDIERON A ORAR EN FORMA PRIVADA Y PÚBLICA</vt:lpstr>
      <vt:lpstr>Factor #3  SERVÍAN REGULARMENTE EN SU CONGREGACIÓN</vt:lpstr>
      <vt:lpstr>Factor #4  ESCUCHABAN PRINCIPALMENTE MÚSICA CRISTIANA</vt:lpstr>
      <vt:lpstr>Factor #5  EL NIÑO ESTABA COMPROMETIDO EN VIAJES O PROYECTOS MISIONEROS</vt:lpstr>
      <vt:lpstr>Factor #6  INFLUENCIA DE LAS PERSONAS CERCANAS</vt:lpstr>
      <vt:lpstr>Factor #7  CUANDO LOS PADRES SE EQUIVOCAN, PIDEN PERDÓN A SUS HIJOS</vt:lpstr>
      <vt:lpstr>Factor #8  LOS PADRES SEÑALAN PRINCIPIOS BÍBLICOS EN LA VIDA COTIDIANA</vt:lpstr>
      <vt:lpstr>REFLEXIÓN </vt:lpstr>
      <vt:lpstr>CONCLUSIÓN </vt:lpstr>
      <vt:lpstr>“Yo te instruiré, yo te mostraré el camino que debes seguir; yo te daré consejos y velaré por ti”.    - salmos 32:8, NVI 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Visión y Entrenamiento</dc:title>
  <dc:creator>Usuario</dc:creator>
  <cp:lastModifiedBy>Soledad Rozas</cp:lastModifiedBy>
  <cp:revision>150</cp:revision>
  <cp:lastPrinted>2016-10-21T04:44:09Z</cp:lastPrinted>
  <dcterms:modified xsi:type="dcterms:W3CDTF">2021-11-15T19:45:55Z</dcterms:modified>
</cp:coreProperties>
</file>