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7"/>
  </p:notesMasterIdLst>
  <p:sldIdLst>
    <p:sldId id="517" r:id="rId2"/>
    <p:sldId id="509" r:id="rId3"/>
    <p:sldId id="428" r:id="rId4"/>
    <p:sldId id="511" r:id="rId5"/>
    <p:sldId id="512" r:id="rId6"/>
    <p:sldId id="514" r:id="rId7"/>
    <p:sldId id="513" r:id="rId8"/>
    <p:sldId id="510" r:id="rId9"/>
    <p:sldId id="452" r:id="rId10"/>
    <p:sldId id="515" r:id="rId11"/>
    <p:sldId id="434" r:id="rId12"/>
    <p:sldId id="518" r:id="rId13"/>
    <p:sldId id="436" r:id="rId14"/>
    <p:sldId id="519" r:id="rId15"/>
    <p:sldId id="520" r:id="rId16"/>
    <p:sldId id="432" r:id="rId17"/>
    <p:sldId id="521" r:id="rId18"/>
    <p:sldId id="522" r:id="rId19"/>
    <p:sldId id="456" r:id="rId20"/>
    <p:sldId id="457" r:id="rId21"/>
    <p:sldId id="523" r:id="rId22"/>
    <p:sldId id="458" r:id="rId23"/>
    <p:sldId id="524" r:id="rId24"/>
    <p:sldId id="525" r:id="rId25"/>
    <p:sldId id="447" r:id="rId26"/>
    <p:sldId id="527" r:id="rId27"/>
    <p:sldId id="526" r:id="rId28"/>
    <p:sldId id="528" r:id="rId29"/>
    <p:sldId id="460" r:id="rId30"/>
    <p:sldId id="529" r:id="rId31"/>
    <p:sldId id="453" r:id="rId32"/>
    <p:sldId id="448" r:id="rId33"/>
    <p:sldId id="531" r:id="rId34"/>
    <p:sldId id="462" r:id="rId35"/>
    <p:sldId id="532" r:id="rId36"/>
    <p:sldId id="533" r:id="rId37"/>
    <p:sldId id="534" r:id="rId38"/>
    <p:sldId id="467" r:id="rId39"/>
    <p:sldId id="535" r:id="rId40"/>
    <p:sldId id="471" r:id="rId41"/>
    <p:sldId id="445" r:id="rId42"/>
    <p:sldId id="472" r:id="rId43"/>
    <p:sldId id="536" r:id="rId44"/>
    <p:sldId id="473" r:id="rId45"/>
    <p:sldId id="474" r:id="rId46"/>
    <p:sldId id="475" r:id="rId47"/>
    <p:sldId id="537" r:id="rId48"/>
    <p:sldId id="476" r:id="rId49"/>
    <p:sldId id="538" r:id="rId50"/>
    <p:sldId id="539" r:id="rId51"/>
    <p:sldId id="540" r:id="rId52"/>
    <p:sldId id="444" r:id="rId53"/>
    <p:sldId id="479" r:id="rId54"/>
    <p:sldId id="478" r:id="rId55"/>
    <p:sldId id="481" r:id="rId56"/>
    <p:sldId id="541" r:id="rId57"/>
    <p:sldId id="542" r:id="rId58"/>
    <p:sldId id="543" r:id="rId59"/>
    <p:sldId id="530" r:id="rId60"/>
    <p:sldId id="443" r:id="rId61"/>
    <p:sldId id="544" r:id="rId62"/>
    <p:sldId id="545" r:id="rId63"/>
    <p:sldId id="483" r:id="rId64"/>
    <p:sldId id="546" r:id="rId65"/>
    <p:sldId id="548" r:id="rId66"/>
    <p:sldId id="549" r:id="rId67"/>
    <p:sldId id="547" r:id="rId68"/>
    <p:sldId id="442" r:id="rId69"/>
    <p:sldId id="484" r:id="rId70"/>
    <p:sldId id="550" r:id="rId71"/>
    <p:sldId id="551" r:id="rId72"/>
    <p:sldId id="552" r:id="rId73"/>
    <p:sldId id="485" r:id="rId74"/>
    <p:sldId id="553" r:id="rId75"/>
    <p:sldId id="554" r:id="rId76"/>
    <p:sldId id="555" r:id="rId77"/>
    <p:sldId id="441" r:id="rId78"/>
    <p:sldId id="556" r:id="rId79"/>
    <p:sldId id="487" r:id="rId80"/>
    <p:sldId id="486" r:id="rId81"/>
    <p:sldId id="557" r:id="rId82"/>
    <p:sldId id="489" r:id="rId83"/>
    <p:sldId id="558" r:id="rId84"/>
    <p:sldId id="560" r:id="rId85"/>
    <p:sldId id="508" r:id="rId86"/>
    <p:sldId id="451" r:id="rId87"/>
    <p:sldId id="492" r:id="rId88"/>
    <p:sldId id="561" r:id="rId89"/>
    <p:sldId id="493" r:id="rId90"/>
    <p:sldId id="562" r:id="rId91"/>
    <p:sldId id="495" r:id="rId92"/>
    <p:sldId id="497" r:id="rId93"/>
    <p:sldId id="494" r:id="rId94"/>
    <p:sldId id="563" r:id="rId95"/>
    <p:sldId id="450" r:id="rId96"/>
    <p:sldId id="499" r:id="rId97"/>
    <p:sldId id="564" r:id="rId98"/>
    <p:sldId id="565" r:id="rId99"/>
    <p:sldId id="500" r:id="rId100"/>
    <p:sldId id="501" r:id="rId101"/>
    <p:sldId id="566" r:id="rId102"/>
    <p:sldId id="449" r:id="rId103"/>
    <p:sldId id="567" r:id="rId104"/>
    <p:sldId id="568" r:id="rId105"/>
    <p:sldId id="569" r:id="rId106"/>
    <p:sldId id="570" r:id="rId107"/>
    <p:sldId id="571" r:id="rId108"/>
    <p:sldId id="572" r:id="rId109"/>
    <p:sldId id="573" r:id="rId110"/>
    <p:sldId id="574" r:id="rId111"/>
    <p:sldId id="576" r:id="rId112"/>
    <p:sldId id="575" r:id="rId113"/>
    <p:sldId id="577" r:id="rId114"/>
    <p:sldId id="507" r:id="rId115"/>
    <p:sldId id="578" r:id="rId11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lvl1pPr>
    <a:lvl2pPr marL="0" marR="0" indent="22860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lvl2pPr>
    <a:lvl3pPr marL="0" marR="0" indent="45720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lvl3pPr>
    <a:lvl4pPr marL="0" marR="0" indent="68580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lvl4pPr>
    <a:lvl5pPr marL="0" marR="0" indent="91440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lvl5pPr>
    <a:lvl6pPr marL="0" marR="0" indent="114300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lvl6pPr>
    <a:lvl7pPr marL="0" marR="0" indent="137160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lvl7pPr>
    <a:lvl8pPr marL="0" marR="0" indent="160020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lvl8pPr>
    <a:lvl9pPr marL="0" marR="0" indent="182880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ero Raquel" initials="VR" lastIdx="2" clrIdx="0"/>
  <p:cmAuthor id="1" name="Soledad Rozas" initials="SR" lastIdx="1" clrIdx="1">
    <p:extLst>
      <p:ext uri="{19B8F6BF-5375-455C-9EA6-DF929625EA0E}">
        <p15:presenceInfo xmlns:p15="http://schemas.microsoft.com/office/powerpoint/2012/main" userId="S::soledad.rozas@davidccook.org::2ffde1d0-c724-4a30-bc43-7a886ed1ab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E4FF"/>
    <a:srgbClr val="000000"/>
    <a:srgbClr val="8DEAA8"/>
    <a:srgbClr val="62A475"/>
    <a:srgbClr val="C5FFDC"/>
    <a:srgbClr val="EB1F29"/>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noFill/>
        </a:fill>
      </a:tcStyle>
    </a:wholeTbl>
    <a:band2H>
      <a:tcTxStyle/>
      <a:tcStyle>
        <a:tcBdr/>
        <a:fill>
          <a:solidFill>
            <a:srgbClr val="CBCBCB">
              <a:alpha val="25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solidFill>
            <a:srgbClr val="CBCBCB">
              <a:alpha val="36000"/>
            </a:srgbClr>
          </a:solidFill>
        </a:fill>
      </a:tcStyle>
    </a:firstCol>
    <a:la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solidFill>
                <a:srgbClr val="EBEBEB"/>
              </a:solidFill>
              <a:prstDash val="solid"/>
              <a:miter lim="400000"/>
            </a:ln>
          </a:insideH>
          <a:insideV>
            <a:ln w="12700" cap="flat">
              <a:noFill/>
              <a:miter lim="400000"/>
            </a:ln>
          </a:insideV>
        </a:tcBdr>
        <a:fill>
          <a:solidFill>
            <a:schemeClr val="accent1">
              <a:hueOff val="-522454"/>
              <a:satOff val="1153"/>
              <a:lumOff val="13444"/>
            </a:schemeClr>
          </a:solidFill>
        </a:fill>
      </a:tcStyle>
    </a:firstRow>
  </a:tblStyle>
  <a:tblStyle styleId="{C7B018BB-80A7-4F77-B60F-C8B233D01FF8}" styleName="">
    <a:tblBg/>
    <a:wholeTbl>
      <a:tcTxStyle b="off" i="off">
        <a:font>
          <a:latin typeface="Iowan Old Style Roman"/>
          <a:ea typeface="Iowan Old Style Roman"/>
          <a:cs typeface="Iowan Old Style Roman"/>
        </a:font>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wholeTbl>
    <a:band2H>
      <a:tcTxStyle/>
      <a:tcStyle>
        <a:tcBdr/>
        <a:fill>
          <a:solidFill>
            <a:srgbClr val="A8A861">
              <a:alpha val="27000"/>
            </a:srgbClr>
          </a:solidFill>
        </a:fill>
      </a:tcStyle>
    </a:band2H>
    <a:firstCol>
      <a:tcTxStyle b="off" i="off">
        <a:font>
          <a:latin typeface="DIN Alternate"/>
          <a:ea typeface="DIN Alternate"/>
          <a:cs typeface="DIN Alternate"/>
        </a:font>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Col>
    <a:lastRow>
      <a:tcTxStyle b="off" i="off">
        <a:font>
          <a:latin typeface="DIN Alternate"/>
          <a:ea typeface="DIN Alternate"/>
          <a:cs typeface="DIN Alternate"/>
        </a:font>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508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lastRow>
    <a:firstRow>
      <a:tcTxStyle b="off" i="off">
        <a:font>
          <a:latin typeface="DIN Alternate"/>
          <a:ea typeface="DIN Alternate"/>
          <a:cs typeface="DIN Alternate"/>
        </a:font>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Row>
  </a:tblStyle>
  <a:tblStyle styleId="{EEE7283C-3CF3-47DC-8721-378D4A62B228}" styleName="">
    <a:tblBg/>
    <a:wholeTbl>
      <a:tcTxStyle b="off" i="off">
        <a:font>
          <a:latin typeface="Iowan Old Style Roman"/>
          <a:ea typeface="Iowan Old Style Roman"/>
          <a:cs typeface="Iowan Old Style Roman"/>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wholeTbl>
    <a:band2H>
      <a:tcTxStyle/>
      <a:tcStyle>
        <a:tcBdr/>
        <a:fill>
          <a:solidFill>
            <a:srgbClr val="A8A861">
              <a:alpha val="27000"/>
            </a:srgbClr>
          </a:solidFill>
        </a:fill>
      </a:tcStyle>
    </a:band2H>
    <a:firstCol>
      <a:tcTxStyle b="off" i="off">
        <a:font>
          <a:latin typeface="DIN Alternate"/>
          <a:ea typeface="DIN Alternate"/>
          <a:cs typeface="DIN Alternate"/>
        </a:font>
        <a:srgbClr val="FFFFFF"/>
      </a:tcTxStyle>
      <a:tcStyle>
        <a:tcBdr>
          <a:left>
            <a:ln w="12700" cap="flat">
              <a:solidFill>
                <a:srgbClr val="FFFDEF"/>
              </a:solidFill>
              <a:prstDash val="solid"/>
              <a:miter lim="400000"/>
            </a:ln>
          </a:left>
          <a:right>
            <a:ln w="12700" cap="flat">
              <a:solidFill>
                <a:srgbClr val="FFFDEF"/>
              </a:solidFill>
              <a:prstDash val="solid"/>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wholeTbl>
    <a:band2H>
      <a:tcTxStyle/>
      <a:tcStyle>
        <a:tcBdr/>
        <a:fill>
          <a:solidFill>
            <a:srgbClr val="CBCBCB">
              <a:alpha val="36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25400" cap="flat">
              <a:solidFill>
                <a:schemeClr val="accent3">
                  <a:hueOff val="-256224"/>
                  <a:satOff val="-13732"/>
                  <a:lumOff val="-19712"/>
                  <a:alpha val="61000"/>
                </a:schemeClr>
              </a:solidFill>
              <a:prstDash val="solid"/>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12700" cap="flat">
              <a:noFill/>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wholeTbl>
    <a:band2H>
      <a:tcTxStyle/>
      <a:tcStyle>
        <a:tcBdr/>
        <a:fill>
          <a:solidFill>
            <a:srgbClr val="AEAEAE">
              <a:alpha val="25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solidFill>
                <a:srgbClr val="797B80"/>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firstRow>
  </a:tblStyle>
  <a:tblStyle styleId="{2708684C-4D16-4618-839F-0558EEFCDFE6}"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wholeTbl>
    <a:band2H>
      <a:tcTxStyle/>
      <a:tcStyle>
        <a:tcBdr/>
        <a:fill>
          <a:solidFill>
            <a:srgbClr val="EDEEEE"/>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solidFill>
                <a:srgbClr val="5C5C5C"/>
              </a:solidFill>
              <a:prstDash val="solid"/>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firstCol>
    <a:la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custDash>
                <a:ds d="200000" sp="200000"/>
              </a:custDash>
              <a:miter lim="400000"/>
            </a:ln>
          </a:insideH>
          <a:insideV>
            <a:ln w="12700" cap="flat">
              <a:noFill/>
              <a:miter lim="400000"/>
            </a:ln>
          </a:insideV>
        </a:tcBdr>
        <a:fill>
          <a:noFill/>
        </a:fill>
      </a:tcStyle>
    </a:lastRow>
    <a:fir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noFill/>
              <a:miter lim="400000"/>
            </a:ln>
          </a:top>
          <a:bottom>
            <a:ln w="12700" cap="flat">
              <a:solidFill>
                <a:srgbClr val="5C5C5C"/>
              </a:solidFill>
              <a:prstDash val="solid"/>
              <a:miter lim="400000"/>
            </a:ln>
          </a:bottom>
          <a:insideH>
            <a:ln w="12700" cap="flat">
              <a:solidFill>
                <a:srgbClr val="5C5C5C"/>
              </a:solidFill>
              <a:custDash>
                <a:ds d="200000" sp="200000"/>
              </a:custDash>
              <a:miter lim="400000"/>
            </a:ln>
          </a:insideH>
          <a:insideV>
            <a:ln w="12700" cap="flat">
              <a:noFill/>
              <a:miter lim="400000"/>
            </a:ln>
          </a:insideV>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Estilo claro 3 - Énfasis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314" autoAdjust="0"/>
    <p:restoredTop sz="90677" autoAdjust="0"/>
  </p:normalViewPr>
  <p:slideViewPr>
    <p:cSldViewPr snapToGrid="0" snapToObjects="1">
      <p:cViewPr>
        <p:scale>
          <a:sx n="25" d="100"/>
          <a:sy n="25" d="100"/>
        </p:scale>
        <p:origin x="1770" y="702"/>
      </p:cViewPr>
      <p:guideLst>
        <p:guide orient="horz" pos="3072"/>
        <p:guide pos="4096"/>
      </p:guideLst>
    </p:cSldViewPr>
  </p:slideViewPr>
  <p:outlineViewPr>
    <p:cViewPr>
      <p:scale>
        <a:sx n="33" d="100"/>
        <a:sy n="33" d="100"/>
      </p:scale>
      <p:origin x="0" y="-4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commentAuthors" Target="commentAuthor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presProps" Target="pres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1143000" y="685800"/>
            <a:ext cx="4572000" cy="3429000"/>
          </a:xfrm>
          <a:prstGeom prst="rect">
            <a:avLst/>
          </a:prstGeom>
        </p:spPr>
        <p:txBody>
          <a:bodyPr/>
          <a:lstStyle/>
          <a:p>
            <a:endParaRPr/>
          </a:p>
        </p:txBody>
      </p:sp>
      <p:sp>
        <p:nvSpPr>
          <p:cNvPr id="126" name="Shape 12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186759221"/>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305844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421079164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03826613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27445036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46745558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68951081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9877066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13718596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29358389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38222079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09349719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703295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45520975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09725222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07590524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97188084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88564453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92029295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463135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45541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768441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4895165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4014185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261883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42346686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4025644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762986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8452720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2240490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9167763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3332652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4428068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1320886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672271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8682804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1070845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1517156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529483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7267977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2803385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8288906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8523250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5931540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892106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482292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8944353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766441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8247917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769140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40403278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199912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9607896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709489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4958119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767196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2627909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6203241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9828498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4275637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4076666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5944842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0238797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5320687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60530440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9651775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41304720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41228138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40707266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3705379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99880765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836974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42577332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42928360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05015286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32915261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88645923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6071806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40496239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97580311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49199439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15409401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928202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413464074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97413168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4386395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90848687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1780947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04591285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45969181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12476648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54653278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21787102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684106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38508578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0387438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06818850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04271044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95793360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77900573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76640618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16627992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6813253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8607108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618417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35996846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51043459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55860212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67140045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35112895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55385489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20129114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54363492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63606094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86860990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372346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Foto (vertical)">
    <p:spTree>
      <p:nvGrpSpPr>
        <p:cNvPr id="1" name=""/>
        <p:cNvGrpSpPr/>
        <p:nvPr/>
      </p:nvGrpSpPr>
      <p:grpSpPr>
        <a:xfrm>
          <a:off x="0" y="0"/>
          <a:ext cx="0" cy="0"/>
          <a:chOff x="0" y="0"/>
          <a:chExt cx="0" cy="0"/>
        </a:xfrm>
      </p:grpSpPr>
      <p:sp>
        <p:nvSpPr>
          <p:cNvPr id="41" name="Shape 41"/>
          <p:cNvSpPr>
            <a:spLocks noGrp="1"/>
          </p:cNvSpPr>
          <p:nvPr>
            <p:ph type="pic" idx="13"/>
          </p:nvPr>
        </p:nvSpPr>
        <p:spPr>
          <a:xfrm>
            <a:off x="7531100" y="0"/>
            <a:ext cx="5473700" cy="9753600"/>
          </a:xfrm>
          <a:prstGeom prst="rect">
            <a:avLst/>
          </a:prstGeom>
        </p:spPr>
        <p:txBody>
          <a:bodyPr lIns="91439" tIns="45719" rIns="91439" bIns="45719">
            <a:noAutofit/>
          </a:bodyPr>
          <a:lstStyle/>
          <a:p>
            <a:endParaRPr/>
          </a:p>
        </p:txBody>
      </p:sp>
      <p:sp>
        <p:nvSpPr>
          <p:cNvPr id="42" name="Shape 42"/>
          <p:cNvSpPr>
            <a:spLocks noGrp="1"/>
          </p:cNvSpPr>
          <p:nvPr>
            <p:ph type="body" sz="quarter" idx="14"/>
          </p:nvPr>
        </p:nvSpPr>
        <p:spPr>
          <a:xfrm flipV="1">
            <a:off x="571500" y="7619998"/>
            <a:ext cx="6451600" cy="3"/>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43" name="Shape 43"/>
          <p:cNvSpPr>
            <a:spLocks noGrp="1"/>
          </p:cNvSpPr>
          <p:nvPr>
            <p:ph type="title"/>
          </p:nvPr>
        </p:nvSpPr>
        <p:spPr>
          <a:xfrm>
            <a:off x="571500" y="571500"/>
            <a:ext cx="6451600" cy="7213600"/>
          </a:xfrm>
          <a:prstGeom prst="rect">
            <a:avLst/>
          </a:prstGeom>
        </p:spPr>
        <p:txBody>
          <a:bodyPr anchor="b"/>
          <a:lstStyle>
            <a:lvl1pPr algn="r">
              <a:lnSpc>
                <a:spcPct val="80000"/>
              </a:lnSpc>
              <a:spcBef>
                <a:spcPts val="0"/>
              </a:spcBef>
              <a:defRPr sz="12100">
                <a:solidFill>
                  <a:srgbClr val="5C5C5C"/>
                </a:solidFill>
              </a:defRPr>
            </a:lvl1pPr>
          </a:lstStyle>
          <a:p>
            <a:r>
              <a:t>Texto del título</a:t>
            </a:r>
          </a:p>
        </p:txBody>
      </p:sp>
      <p:sp>
        <p:nvSpPr>
          <p:cNvPr id="44" name="Shape 44"/>
          <p:cNvSpPr>
            <a:spLocks noGrp="1"/>
          </p:cNvSpPr>
          <p:nvPr>
            <p:ph type="body" sz="quarter" idx="1"/>
          </p:nvPr>
        </p:nvSpPr>
        <p:spPr>
          <a:xfrm>
            <a:off x="571500" y="7670800"/>
            <a:ext cx="6451600" cy="1358900"/>
          </a:xfrm>
          <a:prstGeom prst="rect">
            <a:avLst/>
          </a:prstGeom>
        </p:spPr>
        <p:txBody>
          <a:bodyPr/>
          <a:lstStyle>
            <a:lvl1pPr marL="0" indent="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1pPr>
            <a:lvl2pPr marL="0" indent="2286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2pPr>
            <a:lvl3pPr marL="0" indent="4572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3pPr>
            <a:lvl4pPr marL="0" indent="6858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4pPr>
            <a:lvl5pPr marL="0" indent="9144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5pPr>
          </a:lstStyle>
          <a:p>
            <a:r>
              <a:t>Nivel de texto 1</a:t>
            </a:r>
          </a:p>
          <a:p>
            <a:pPr lvl="1"/>
            <a:r>
              <a:t>Nivel de texto 2</a:t>
            </a:r>
          </a:p>
          <a:p>
            <a:pPr lvl="2"/>
            <a:r>
              <a:t>Nivel de texto 3</a:t>
            </a:r>
          </a:p>
          <a:p>
            <a:pPr lvl="3"/>
            <a:r>
              <a:t>Nivel de texto 4</a:t>
            </a:r>
          </a:p>
          <a:p>
            <a:pPr lvl="4"/>
            <a:r>
              <a:t>Nivel de texto 5</a:t>
            </a:r>
          </a:p>
        </p:txBody>
      </p:sp>
      <p:sp>
        <p:nvSpPr>
          <p:cNvPr id="45" name="Shape 45"/>
          <p:cNvSpPr>
            <a:spLocks noGrp="1"/>
          </p:cNvSpPr>
          <p:nvPr>
            <p:ph type="sldNum" sz="quarter" idx="2"/>
          </p:nvPr>
        </p:nvSpPr>
        <p:spPr>
          <a:xfrm>
            <a:off x="12092513" y="9194800"/>
            <a:ext cx="309365" cy="342900"/>
          </a:xfrm>
          <a:prstGeom prst="rect">
            <a:avLst/>
          </a:prstGeom>
        </p:spPr>
        <p:txBody>
          <a:bodyPr/>
          <a:lstStyle>
            <a:lvl1pPr>
              <a:defRPr>
                <a:solidFill>
                  <a:srgbClr val="CBCBCB"/>
                </a:solidFill>
              </a:defRPr>
            </a:lvl1p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Viñetas">
    <p:spTree>
      <p:nvGrpSpPr>
        <p:cNvPr id="1" name=""/>
        <p:cNvGrpSpPr/>
        <p:nvPr/>
      </p:nvGrpSpPr>
      <p:grpSpPr>
        <a:xfrm>
          <a:off x="0" y="0"/>
          <a:ext cx="0" cy="0"/>
          <a:chOff x="0" y="0"/>
          <a:chExt cx="0" cy="0"/>
        </a:xfrm>
      </p:grpSpPr>
      <p:sp>
        <p:nvSpPr>
          <p:cNvPr id="82" name="Shape 82"/>
          <p:cNvSpPr>
            <a:spLocks noGrp="1"/>
          </p:cNvSpPr>
          <p:nvPr>
            <p:ph type="body"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83" name="Shape 83"/>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3 fotos">
    <p:spTree>
      <p:nvGrpSpPr>
        <p:cNvPr id="1" name=""/>
        <p:cNvGrpSpPr/>
        <p:nvPr/>
      </p:nvGrpSpPr>
      <p:grpSpPr>
        <a:xfrm>
          <a:off x="0" y="0"/>
          <a:ext cx="0" cy="0"/>
          <a:chOff x="0" y="0"/>
          <a:chExt cx="0" cy="0"/>
        </a:xfrm>
      </p:grpSpPr>
      <p:sp>
        <p:nvSpPr>
          <p:cNvPr id="90" name="Shape 90"/>
          <p:cNvSpPr>
            <a:spLocks noGrp="1"/>
          </p:cNvSpPr>
          <p:nvPr>
            <p:ph type="pic" idx="13"/>
          </p:nvPr>
        </p:nvSpPr>
        <p:spPr>
          <a:xfrm>
            <a:off x="571500" y="571500"/>
            <a:ext cx="7429500" cy="7315200"/>
          </a:xfrm>
          <a:prstGeom prst="rect">
            <a:avLst/>
          </a:prstGeom>
        </p:spPr>
        <p:txBody>
          <a:bodyPr lIns="91439" tIns="45719" rIns="91439" bIns="45719">
            <a:noAutofit/>
          </a:bodyPr>
          <a:lstStyle/>
          <a:p>
            <a:endParaRPr/>
          </a:p>
        </p:txBody>
      </p:sp>
      <p:sp>
        <p:nvSpPr>
          <p:cNvPr id="91" name="Shape 91"/>
          <p:cNvSpPr>
            <a:spLocks noGrp="1"/>
          </p:cNvSpPr>
          <p:nvPr>
            <p:ph type="pic" sz="quarter" idx="14"/>
          </p:nvPr>
        </p:nvSpPr>
        <p:spPr>
          <a:xfrm>
            <a:off x="8128000" y="571500"/>
            <a:ext cx="4305300" cy="3594100"/>
          </a:xfrm>
          <a:prstGeom prst="rect">
            <a:avLst/>
          </a:prstGeom>
        </p:spPr>
        <p:txBody>
          <a:bodyPr lIns="91439" tIns="45719" rIns="91439" bIns="45719">
            <a:noAutofit/>
          </a:bodyPr>
          <a:lstStyle/>
          <a:p>
            <a:endParaRPr/>
          </a:p>
        </p:txBody>
      </p:sp>
      <p:sp>
        <p:nvSpPr>
          <p:cNvPr id="92" name="Shape 92"/>
          <p:cNvSpPr>
            <a:spLocks noGrp="1"/>
          </p:cNvSpPr>
          <p:nvPr>
            <p:ph type="pic" sz="quarter" idx="15"/>
          </p:nvPr>
        </p:nvSpPr>
        <p:spPr>
          <a:xfrm>
            <a:off x="8128000" y="4292600"/>
            <a:ext cx="4305300" cy="3594100"/>
          </a:xfrm>
          <a:prstGeom prst="rect">
            <a:avLst/>
          </a:prstGeom>
        </p:spPr>
        <p:txBody>
          <a:bodyPr lIns="91439" tIns="45719" rIns="91439" bIns="45719">
            <a:noAutofit/>
          </a:bodyPr>
          <a:lstStyle/>
          <a:p>
            <a:endParaRPr/>
          </a:p>
        </p:txBody>
      </p:sp>
      <p:sp>
        <p:nvSpPr>
          <p:cNvPr id="93" name="Shape 93"/>
          <p:cNvSpPr>
            <a:spLocks noGrp="1"/>
          </p:cNvSpPr>
          <p:nvPr>
            <p:ph type="body" sz="quarter" idx="1"/>
          </p:nvPr>
        </p:nvSpPr>
        <p:spPr>
          <a:xfrm>
            <a:off x="571500" y="8051800"/>
            <a:ext cx="11861800" cy="1333500"/>
          </a:xfrm>
          <a:prstGeom prst="rect">
            <a:avLst/>
          </a:prstGeom>
        </p:spPr>
        <p:txBody>
          <a:bodyPr/>
          <a:lstStyle>
            <a:lvl1pPr marL="0" indent="0">
              <a:spcBef>
                <a:spcPts val="1400"/>
              </a:spcBef>
              <a:buSzTx/>
              <a:buFontTx/>
              <a:buNone/>
              <a:defRPr sz="2800" spc="28">
                <a:latin typeface="Iowan Old Style Italic"/>
                <a:ea typeface="Iowan Old Style Italic"/>
                <a:cs typeface="Iowan Old Style Italic"/>
                <a:sym typeface="Iowan Old Style Italic"/>
              </a:defRPr>
            </a:lvl1pPr>
            <a:lvl2pPr marL="0" indent="228600">
              <a:spcBef>
                <a:spcPts val="1400"/>
              </a:spcBef>
              <a:buSzTx/>
              <a:buFontTx/>
              <a:buNone/>
              <a:defRPr sz="2800" spc="28">
                <a:latin typeface="Iowan Old Style Italic"/>
                <a:ea typeface="Iowan Old Style Italic"/>
                <a:cs typeface="Iowan Old Style Italic"/>
                <a:sym typeface="Iowan Old Style Italic"/>
              </a:defRPr>
            </a:lvl2pPr>
            <a:lvl3pPr marL="0" indent="457200">
              <a:spcBef>
                <a:spcPts val="1400"/>
              </a:spcBef>
              <a:buSzTx/>
              <a:buFontTx/>
              <a:buNone/>
              <a:defRPr sz="2800" spc="28">
                <a:latin typeface="Iowan Old Style Italic"/>
                <a:ea typeface="Iowan Old Style Italic"/>
                <a:cs typeface="Iowan Old Style Italic"/>
                <a:sym typeface="Iowan Old Style Italic"/>
              </a:defRPr>
            </a:lvl3pPr>
            <a:lvl4pPr marL="0" indent="685800">
              <a:spcBef>
                <a:spcPts val="1400"/>
              </a:spcBef>
              <a:buSzTx/>
              <a:buFontTx/>
              <a:buNone/>
              <a:defRPr sz="2800" spc="28">
                <a:latin typeface="Iowan Old Style Italic"/>
                <a:ea typeface="Iowan Old Style Italic"/>
                <a:cs typeface="Iowan Old Style Italic"/>
                <a:sym typeface="Iowan Old Style Italic"/>
              </a:defRPr>
            </a:lvl4pPr>
            <a:lvl5pPr marL="0" indent="914400">
              <a:spcBef>
                <a:spcPts val="1400"/>
              </a:spcBef>
              <a:buSzTx/>
              <a:buFontTx/>
              <a:buNone/>
              <a:defRPr sz="2800" spc="28">
                <a:latin typeface="Iowan Old Style Italic"/>
                <a:ea typeface="Iowan Old Style Italic"/>
                <a:cs typeface="Iowan Old Style Italic"/>
                <a:sym typeface="Iowan Old Style Italic"/>
              </a:defRPr>
            </a:lvl5pPr>
          </a:lstStyle>
          <a:p>
            <a:r>
              <a:t>Nivel de texto 1</a:t>
            </a:r>
          </a:p>
          <a:p>
            <a:pPr lvl="1"/>
            <a:r>
              <a:t>Nivel de texto 2</a:t>
            </a:r>
          </a:p>
          <a:p>
            <a:pPr lvl="2"/>
            <a:r>
              <a:t>Nivel de texto 3</a:t>
            </a:r>
          </a:p>
          <a:p>
            <a:pPr lvl="3"/>
            <a:r>
              <a:t>Nivel de texto 4</a:t>
            </a:r>
          </a:p>
          <a:p>
            <a:pPr lvl="4"/>
            <a:r>
              <a:t>Nivel de texto 5</a:t>
            </a:r>
          </a:p>
        </p:txBody>
      </p:sp>
      <p:sp>
        <p:nvSpPr>
          <p:cNvPr id="94" name="Shape 94"/>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11" name="Shape 111"/>
          <p:cNvSpPr>
            <a:spLocks noGrp="1"/>
          </p:cNvSpPr>
          <p:nvPr>
            <p:ph type="pic" idx="13"/>
          </p:nvPr>
        </p:nvSpPr>
        <p:spPr>
          <a:xfrm>
            <a:off x="0" y="0"/>
            <a:ext cx="13004800" cy="9753600"/>
          </a:xfrm>
          <a:prstGeom prst="rect">
            <a:avLst/>
          </a:prstGeom>
        </p:spPr>
        <p:txBody>
          <a:bodyPr lIns="91439" tIns="45719" rIns="91439" bIns="45719">
            <a:noAutofit/>
          </a:bodyPr>
          <a:lstStyle/>
          <a:p>
            <a:endParaRPr/>
          </a:p>
        </p:txBody>
      </p:sp>
      <p:sp>
        <p:nvSpPr>
          <p:cNvPr id="112" name="Shape 112"/>
          <p:cNvSpPr>
            <a:spLocks noGrp="1"/>
          </p:cNvSpPr>
          <p:nvPr>
            <p:ph type="sldNum" sz="quarter" idx="2"/>
          </p:nvPr>
        </p:nvSpPr>
        <p:spPr>
          <a:prstGeom prst="rect">
            <a:avLst/>
          </a:prstGeom>
        </p:spPr>
        <p:txBody>
          <a:bodyPr/>
          <a:lstStyle>
            <a:lvl1pPr>
              <a:defRPr>
                <a:solidFill>
                  <a:srgbClr val="CBCBCB"/>
                </a:solidFill>
              </a:defRPr>
            </a:lvl1p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119" name="Shape 119"/>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571500" y="723900"/>
            <a:ext cx="11861800" cy="7239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t>Texto del título</a:t>
            </a:r>
          </a:p>
        </p:txBody>
      </p:sp>
      <p:sp>
        <p:nvSpPr>
          <p:cNvPr id="3" name="Shape 3"/>
          <p:cNvSpPr>
            <a:spLocks noGrp="1"/>
          </p:cNvSpPr>
          <p:nvPr>
            <p:ph type="body" idx="1"/>
          </p:nvPr>
        </p:nvSpPr>
        <p:spPr>
          <a:xfrm>
            <a:off x="571500" y="1803400"/>
            <a:ext cx="11861800" cy="72263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t>Nivel de texto 1</a:t>
            </a:r>
          </a:p>
          <a:p>
            <a:pPr lvl="1"/>
            <a:r>
              <a:t>Nivel de texto 2</a:t>
            </a:r>
          </a:p>
          <a:p>
            <a:pPr lvl="2"/>
            <a:r>
              <a:t>Nivel de texto 3</a:t>
            </a:r>
          </a:p>
          <a:p>
            <a:pPr lvl="3"/>
            <a:r>
              <a:t>Nivel de texto 4</a:t>
            </a:r>
          </a:p>
          <a:p>
            <a:pPr lvl="4"/>
            <a:r>
              <a:t>Nivel de texto 5</a:t>
            </a:r>
          </a:p>
        </p:txBody>
      </p:sp>
      <p:sp>
        <p:nvSpPr>
          <p:cNvPr id="4" name="Shape 4"/>
          <p:cNvSpPr>
            <a:spLocks noGrp="1"/>
          </p:cNvSpPr>
          <p:nvPr>
            <p:ph type="sldNum" sz="quarter" idx="2"/>
          </p:nvPr>
        </p:nvSpPr>
        <p:spPr>
          <a:xfrm>
            <a:off x="12081047" y="9194800"/>
            <a:ext cx="309365" cy="342900"/>
          </a:xfrm>
          <a:prstGeom prst="rect">
            <a:avLst/>
          </a:prstGeom>
          <a:ln w="12700">
            <a:miter lim="400000"/>
          </a:ln>
        </p:spPr>
        <p:txBody>
          <a:bodyPr wrap="none" lIns="50800" tIns="50800" rIns="50800" bIns="50800">
            <a:spAutoFit/>
          </a:bodyPr>
          <a:lstStyle>
            <a:lvl1pPr algn="r">
              <a:spcBef>
                <a:spcPts val="0"/>
              </a:spcBef>
              <a:defRPr sz="1600" spc="0">
                <a:solidFill>
                  <a:srgbClr val="747676"/>
                </a:solidFill>
                <a:latin typeface="DIN Alternate"/>
                <a:ea typeface="DIN Alternate"/>
                <a:cs typeface="DIN Alternate"/>
                <a:sym typeface="DIN Alternate"/>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52" r:id="rId1"/>
    <p:sldLayoutId id="2147483656" r:id="rId2"/>
    <p:sldLayoutId id="2147483657" r:id="rId3"/>
    <p:sldLayoutId id="2147483659" r:id="rId4"/>
    <p:sldLayoutId id="2147483660" r:id="rId5"/>
  </p:sldLayoutIdLst>
  <p:transition spd="med"/>
  <p:txStyles>
    <p:titleStyle>
      <a:lvl1pPr marL="0" marR="0" indent="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1pPr>
      <a:lvl2pPr marL="0" marR="0" indent="228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2pPr>
      <a:lvl3pPr marL="0" marR="0" indent="457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3pPr>
      <a:lvl4pPr marL="0" marR="0" indent="685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4pPr>
      <a:lvl5pPr marL="0" marR="0" indent="9144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5pPr>
      <a:lvl6pPr marL="0" marR="0" indent="11430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6pPr>
      <a:lvl7pPr marL="0" marR="0" indent="1371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7pPr>
      <a:lvl8pPr marL="0" marR="0" indent="1600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8pPr>
      <a:lvl9pPr marL="0" marR="0" indent="1828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9pPr>
    </p:titleStyle>
    <p:bodyStyle>
      <a:lvl1pPr marL="4699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1pPr>
      <a:lvl2pPr marL="9398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2pPr>
      <a:lvl3pPr marL="14097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3pPr>
      <a:lvl4pPr marL="18796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4pPr>
      <a:lvl5pPr marL="23495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5pPr>
      <a:lvl6pPr marL="28194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6pPr>
      <a:lvl7pPr marL="32893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7pPr>
      <a:lvl8pPr marL="37592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8pPr>
      <a:lvl9pPr marL="42291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9pPr>
    </p:bodyStyle>
    <p:otherStyle>
      <a:lvl1pPr marL="0" marR="0" indent="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1pPr>
      <a:lvl2pPr marL="0" marR="0" indent="2286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2pPr>
      <a:lvl3pPr marL="0" marR="0" indent="4572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3pPr>
      <a:lvl4pPr marL="0" marR="0" indent="6858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4pPr>
      <a:lvl5pPr marL="0" marR="0" indent="9144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5pPr>
      <a:lvl6pPr marL="0" marR="0" indent="11430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6pPr>
      <a:lvl7pPr marL="0" marR="0" indent="13716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7pPr>
      <a:lvl8pPr marL="0" marR="0" indent="16002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8pPr>
      <a:lvl9pPr marL="0" marR="0" indent="18288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0.xml"/><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2.png"/></Relationships>
</file>

<file path=ppt/slides/_rels/slide10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2.xml"/><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2.png"/></Relationships>
</file>

<file path=ppt/slides/_rels/slide10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elsenderodelacruzambato.blogspot.com/2010/08/el-ministerio-y-la-madurez.html"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2.png"/></Relationships>
</file>

<file path=ppt/slides/_rels/slide110.xml.rels><?xml version="1.0" encoding="UTF-8" standalone="yes"?>
<Relationships xmlns="http://schemas.openxmlformats.org/package/2006/relationships"><Relationship Id="rId8" Type="http://schemas.openxmlformats.org/officeDocument/2006/relationships/hyperlink" Target="http://dockerblogs.blogspot.com/2012/03/despierta-papa-despierta-mama.html" TargetMode="External"/><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notesSlide" Target="../notesSlides/notesSlide110.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2.png"/><Relationship Id="rId9" Type="http://schemas.openxmlformats.org/officeDocument/2006/relationships/image" Target="../media/image4.png"/></Relationships>
</file>

<file path=ppt/slides/_rels/slide1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bollullosdelamitacion.org/noticias-de-bollullos/item/577-abierto-el-plazo-para-solicitar-los-descuentos-socioeconomicos-para-la-escuela-de-verano" TargetMode="External"/><Relationship Id="rId5" Type="http://schemas.openxmlformats.org/officeDocument/2006/relationships/image" Target="../media/image12.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s://bollullosdelamitacion.org/noticias-de-bollullos/item/577-abierto-el-plazo-para-solicitar-los-descuentos-socioeconomicos-para-la-escuela-de-verano" TargetMode="External"/><Relationship Id="rId5" Type="http://schemas.openxmlformats.org/officeDocument/2006/relationships/image" Target="../media/image12.jpe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hyperlink" Target="http://dockerblogs.blogspot.com/2012/03/despierta-papa-despierta-mama.html" TargetMode="External"/><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hyperlink" Target="http://www.parentsareimportant.com/2014/05/6-pieces-of-advice-on-finding-parenting.html" TargetMode="External"/><Relationship Id="rId5" Type="http://schemas.openxmlformats.org/officeDocument/2006/relationships/image" Target="../media/image20.jpeg"/><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hyperlink" Target="http://www.parentsareimportant.com/2014/05/6-pieces-of-advice-on-finding-parenting.html" TargetMode="External"/><Relationship Id="rId5" Type="http://schemas.openxmlformats.org/officeDocument/2006/relationships/image" Target="../media/image21.jpeg"/><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hyperlink" Target="http://www.parentsareimportant.com/2014/05/6-pieces-of-advice-on-finding-parenting.html" TargetMode="External"/><Relationship Id="rId5" Type="http://schemas.openxmlformats.org/officeDocument/2006/relationships/image" Target="../media/image22.jpeg"/><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hyperlink" Target="http://www.parentsareimportant.com/2014/05/6-pieces-of-advice-on-finding-parenting.html" TargetMode="External"/><Relationship Id="rId5" Type="http://schemas.openxmlformats.org/officeDocument/2006/relationships/image" Target="../media/image23.jpeg"/><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hyperlink" Target="http://www.parentsareimportant.com/2014/05/6-pieces-of-advice-on-finding-parenting.html" TargetMode="External"/><Relationship Id="rId5" Type="http://schemas.openxmlformats.org/officeDocument/2006/relationships/image" Target="../media/image22.jpeg"/><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png"/></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png"/></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png"/></Relationships>
</file>

<file path=ppt/slides/_rels/slide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3.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png"/></Relationships>
</file>

<file path=ppt/slides/_rels/slide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4.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png"/></Relationships>
</file>

<file path=ppt/slides/_rels/slide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png"/></Relationships>
</file>

<file path=ppt/slides/_rels/slide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www.christiansincontext.com/2013/02/" TargetMode="External"/><Relationship Id="rId5" Type="http://schemas.openxmlformats.org/officeDocument/2006/relationships/image" Target="../media/image9.jpg"/><Relationship Id="rId4" Type="http://schemas.openxmlformats.org/officeDocument/2006/relationships/image" Target="../media/image2.png"/></Relationships>
</file>

<file path=ppt/slides/_rels/slide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png"/></Relationships>
</file>

<file path=ppt/slides/_rels/slide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png"/></Relationships>
</file>

<file path=ppt/slides/_rels/slide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6.xml"/><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png"/></Relationships>
</file>

<file path=ppt/slides/_rels/slide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9.xml"/><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1.xml"/><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2.png"/></Relationships>
</file>

<file path=ppt/slides/_rels/slide9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2.xml"/><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2.png"/></Relationships>
</file>

<file path=ppt/slides/_rels/slide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3.xml"/><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2.png"/></Relationships>
</file>

<file path=ppt/slides/_rels/slide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5.xml"/><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2.png"/></Relationships>
</file>

<file path=ppt/slides/_rels/slide9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6.xml"/><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2.png"/></Relationships>
</file>

<file path=ppt/slides/_rels/slide9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9.xml"/><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7707959"/>
          </a:xfrm>
          <a:prstGeom prst="rect">
            <a:avLst/>
          </a:prstGeom>
          <a:pattFill prst="pct5">
            <a:fgClr>
              <a:srgbClr val="FFFFFF"/>
            </a:fgClr>
            <a:bgClr>
              <a:schemeClr val="bg1"/>
            </a:bgClr>
          </a:pattFill>
        </p:spPr>
      </p:pic>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8938039" y="627513"/>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77C589A5-E689-AD2A-EC66-AA7AE9259B7C}"/>
              </a:ext>
            </a:extLst>
          </p:cNvPr>
          <p:cNvPicPr>
            <a:picLocks noChangeAspect="1"/>
          </p:cNvPicPr>
          <p:nvPr/>
        </p:nvPicPr>
        <p:blipFill>
          <a:blip r:embed="rId5"/>
          <a:stretch>
            <a:fillRect/>
          </a:stretch>
        </p:blipFill>
        <p:spPr>
          <a:xfrm>
            <a:off x="4385917" y="309460"/>
            <a:ext cx="4968667" cy="7398499"/>
          </a:xfrm>
          <a:prstGeom prst="rect">
            <a:avLst/>
          </a:prstGeom>
        </p:spPr>
      </p:pic>
      <p:pic>
        <p:nvPicPr>
          <p:cNvPr id="8" name="Picture 7">
            <a:extLst>
              <a:ext uri="{FF2B5EF4-FFF2-40B4-BE49-F238E27FC236}">
                <a16:creationId xmlns:a16="http://schemas.microsoft.com/office/drawing/2014/main" id="{CE21A1A9-CEBA-C003-87CD-308BB8A1E256}"/>
              </a:ext>
            </a:extLst>
          </p:cNvPr>
          <p:cNvPicPr>
            <a:picLocks noChangeAspect="1"/>
          </p:cNvPicPr>
          <p:nvPr/>
        </p:nvPicPr>
        <p:blipFill>
          <a:blip r:embed="rId6"/>
          <a:stretch>
            <a:fillRect/>
          </a:stretch>
        </p:blipFill>
        <p:spPr>
          <a:xfrm>
            <a:off x="2755347" y="7898151"/>
            <a:ext cx="7004879" cy="1716107"/>
          </a:xfrm>
          <a:prstGeom prst="rect">
            <a:avLst/>
          </a:prstGeom>
        </p:spPr>
      </p:pic>
    </p:spTree>
    <p:extLst>
      <p:ext uri="{BB962C8B-B14F-4D97-AF65-F5344CB8AC3E}">
        <p14:creationId xmlns:p14="http://schemas.microsoft.com/office/powerpoint/2010/main" val="316054193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25044" y="7005453"/>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448787" y="2345621"/>
            <a:ext cx="4685922" cy="2411468"/>
          </a:xfrm>
          <a:prstGeom prst="rect">
            <a:avLst/>
          </a:prstGeom>
        </p:spPr>
        <p:txBody>
          <a:bodyPr>
            <a:noAutofit/>
          </a:bodyPr>
          <a:lstStyle/>
          <a:p>
            <a:pPr algn="l"/>
            <a:r>
              <a:rPr lang="es-CO" sz="4800" b="1" dirty="0">
                <a:solidFill>
                  <a:srgbClr val="FFC000"/>
                </a:solidFill>
                <a:latin typeface="Times New Roman"/>
                <a:cs typeface="Times New Roman"/>
              </a:rPr>
              <a:t>Actividad #1</a:t>
            </a:r>
            <a:br>
              <a:rPr lang="es-CO" sz="3600" b="1" dirty="0">
                <a:solidFill>
                  <a:schemeClr val="bg1"/>
                </a:solidFill>
                <a:latin typeface="Times New Roman"/>
                <a:cs typeface="Times New Roman"/>
              </a:rPr>
            </a:br>
            <a:br>
              <a:rPr lang="es-CO" sz="3600" b="1" dirty="0">
                <a:solidFill>
                  <a:schemeClr val="bg1"/>
                </a:solidFill>
                <a:latin typeface="Times New Roman"/>
                <a:cs typeface="Times New Roman"/>
              </a:rPr>
            </a:br>
            <a:endParaRPr lang="es-ES_tradnl" sz="3600" b="1" dirty="0">
              <a:solidFill>
                <a:schemeClr val="bg1"/>
              </a:solidFill>
              <a:latin typeface="Times New Roman"/>
              <a:cs typeface="Times New Roman"/>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a:solidFill>
                  <a:srgbClr val="FFFF00"/>
                </a:solidFill>
              </a:rPr>
              <a:t>Sesión 1</a:t>
            </a:r>
            <a:endParaRPr lang="es-ES_tradnl" dirty="0">
              <a:solidFill>
                <a:srgbClr val="FFFF00"/>
              </a:solidFill>
            </a:endParaRP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hape 154">
            <a:extLst>
              <a:ext uri="{FF2B5EF4-FFF2-40B4-BE49-F238E27FC236}">
                <a16:creationId xmlns:a16="http://schemas.microsoft.com/office/drawing/2014/main" id="{62E4F182-B2E5-0226-FE2A-B7F1F935E2DA}"/>
              </a:ext>
            </a:extLst>
          </p:cNvPr>
          <p:cNvSpPr txBox="1">
            <a:spLocks/>
          </p:cNvSpPr>
          <p:nvPr/>
        </p:nvSpPr>
        <p:spPr>
          <a:xfrm>
            <a:off x="5577280" y="903930"/>
            <a:ext cx="6855043" cy="509930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r" defTabSz="584200" rtl="0" latinLnBrk="0">
              <a:lnSpc>
                <a:spcPct val="80000"/>
              </a:lnSpc>
              <a:spcBef>
                <a:spcPts val="0"/>
              </a:spcBef>
              <a:spcAft>
                <a:spcPts val="0"/>
              </a:spcAft>
              <a:buClrTx/>
              <a:buSzTx/>
              <a:buFontTx/>
              <a:buNone/>
              <a:tabLst/>
              <a:defRPr sz="12100" b="0" i="0" u="none" strike="noStrike" cap="all" spc="0" baseline="0">
                <a:ln>
                  <a:noFill/>
                </a:ln>
                <a:solidFill>
                  <a:srgbClr val="5C5C5C"/>
                </a:solidFill>
                <a:uFillTx/>
                <a:latin typeface="+mn-lt"/>
                <a:ea typeface="+mn-ea"/>
                <a:cs typeface="+mn-cs"/>
                <a:sym typeface="DIN Condensed"/>
              </a:defRPr>
            </a:lvl1pPr>
            <a:lvl2pPr marL="0" marR="0" indent="228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2pPr>
            <a:lvl3pPr marL="0" marR="0" indent="457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3pPr>
            <a:lvl4pPr marL="0" marR="0" indent="685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4pPr>
            <a:lvl5pPr marL="0" marR="0" indent="9144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5pPr>
            <a:lvl6pPr marL="0" marR="0" indent="11430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6pPr>
            <a:lvl7pPr marL="0" marR="0" indent="1371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7pPr>
            <a:lvl8pPr marL="0" marR="0" indent="1600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8pPr>
            <a:lvl9pPr marL="0" marR="0" indent="1828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9pPr>
          </a:lstStyle>
          <a:p>
            <a:pPr algn="l" hangingPunct="1"/>
            <a:r>
              <a:rPr lang="es-CO" sz="2400" dirty="0">
                <a:solidFill>
                  <a:schemeClr val="bg1"/>
                </a:solidFill>
                <a:latin typeface="Times New Roman"/>
                <a:cs typeface="Times New Roman"/>
              </a:rPr>
              <a:t>Piense en estas preguntas por algunos minutos y escriba sus respuestas en el cuaderno de actividades – Pagina 2:</a:t>
            </a:r>
          </a:p>
          <a:p>
            <a:pPr algn="l" hangingPunct="1"/>
            <a:endParaRPr lang="es-CO" sz="2400" dirty="0">
              <a:solidFill>
                <a:schemeClr val="bg1"/>
              </a:solidFill>
              <a:latin typeface="Times New Roman"/>
              <a:cs typeface="Times New Roman"/>
            </a:endParaRPr>
          </a:p>
          <a:p>
            <a:pPr algn="l" hangingPunct="1"/>
            <a:endParaRPr lang="es-CO" sz="2400" dirty="0">
              <a:solidFill>
                <a:schemeClr val="bg1"/>
              </a:solidFill>
              <a:latin typeface="Times New Roman"/>
              <a:cs typeface="Times New Roman"/>
            </a:endParaRPr>
          </a:p>
          <a:p>
            <a:pPr marL="342900" indent="-342900" algn="l" hangingPunct="1">
              <a:buFont typeface="Wingdings" pitchFamily="2" charset="2"/>
              <a:buChar char="§"/>
            </a:pPr>
            <a:r>
              <a:rPr lang="es-CO" sz="2400" dirty="0">
                <a:solidFill>
                  <a:schemeClr val="bg1"/>
                </a:solidFill>
                <a:latin typeface="Times New Roman"/>
                <a:cs typeface="Times New Roman"/>
              </a:rPr>
              <a:t>¿Qué significa poner a sus hijos en el camino de lo Divino?</a:t>
            </a:r>
          </a:p>
          <a:p>
            <a:pPr marL="342900" indent="-342900" algn="l" hangingPunct="1">
              <a:buFont typeface="Wingdings" pitchFamily="2" charset="2"/>
              <a:buChar char="§"/>
            </a:pPr>
            <a:endParaRPr lang="es-CO" sz="2400" dirty="0">
              <a:solidFill>
                <a:schemeClr val="bg1"/>
              </a:solidFill>
              <a:latin typeface="Times New Roman"/>
              <a:cs typeface="Times New Roman"/>
            </a:endParaRPr>
          </a:p>
          <a:p>
            <a:pPr marL="342900" indent="-342900" algn="l" hangingPunct="1">
              <a:buFont typeface="Wingdings" pitchFamily="2" charset="2"/>
              <a:buChar char="§"/>
            </a:pPr>
            <a:r>
              <a:rPr lang="es-CO" sz="2400" dirty="0">
                <a:solidFill>
                  <a:schemeClr val="bg1"/>
                </a:solidFill>
                <a:latin typeface="Times New Roman"/>
                <a:cs typeface="Times New Roman"/>
              </a:rPr>
              <a:t>¿Cómo puede poner a sus hijos en este camino?</a:t>
            </a:r>
          </a:p>
          <a:p>
            <a:pPr algn="l" hangingPunct="1"/>
            <a:endParaRPr lang="es-CO" sz="2400" dirty="0">
              <a:solidFill>
                <a:schemeClr val="bg1"/>
              </a:solidFill>
              <a:latin typeface="Times New Roman"/>
              <a:cs typeface="Times New Roman"/>
            </a:endParaRPr>
          </a:p>
          <a:p>
            <a:pPr algn="l" hangingPunct="1"/>
            <a:endParaRPr lang="es-CO" sz="2400" dirty="0">
              <a:solidFill>
                <a:schemeClr val="bg1"/>
              </a:solidFill>
              <a:latin typeface="Times New Roman"/>
              <a:cs typeface="Times New Roman"/>
            </a:endParaRPr>
          </a:p>
          <a:p>
            <a:pPr algn="l" hangingPunct="1"/>
            <a:r>
              <a:rPr lang="es-CO" sz="2400" dirty="0">
                <a:solidFill>
                  <a:schemeClr val="bg1"/>
                </a:solidFill>
                <a:latin typeface="Times New Roman"/>
                <a:cs typeface="Times New Roman"/>
              </a:rPr>
              <a:t>Dé a los participantes 5 minutos para responder estas preguntas en el cuaderno de actividades. </a:t>
            </a:r>
            <a:endParaRPr lang="es-ES_tradnl" sz="2400" dirty="0">
              <a:solidFill>
                <a:schemeClr val="bg1"/>
              </a:solidFill>
              <a:latin typeface="Times New Roman"/>
              <a:cs typeface="Times New Roman"/>
            </a:endParaRPr>
          </a:p>
        </p:txBody>
      </p:sp>
    </p:spTree>
    <p:extLst>
      <p:ext uri="{BB962C8B-B14F-4D97-AF65-F5344CB8AC3E}">
        <p14:creationId xmlns:p14="http://schemas.microsoft.com/office/powerpoint/2010/main" val="1960725861"/>
      </p:ext>
    </p:extLst>
  </p:cSld>
  <p:clrMapOvr>
    <a:masterClrMapping/>
  </p:clrMapOvr>
  <p:transition spd="med"/>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10035" y="7165798"/>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655983" y="556591"/>
            <a:ext cx="5651031" cy="6172260"/>
          </a:xfrm>
          <a:prstGeom prst="rect">
            <a:avLst/>
          </a:prstGeom>
        </p:spPr>
        <p:txBody>
          <a:bodyPr>
            <a:noAutofit/>
          </a:bodyPr>
          <a:lstStyle/>
          <a:p>
            <a:pPr algn="ctr"/>
            <a:r>
              <a:rPr lang="es-CO" sz="3000" dirty="0">
                <a:solidFill>
                  <a:schemeClr val="bg1"/>
                </a:solidFill>
                <a:latin typeface="Times New Roman" panose="02020603050405020304" pitchFamily="18" charset="0"/>
                <a:cs typeface="Times New Roman" panose="02020603050405020304" pitchFamily="18" charset="0"/>
              </a:rPr>
              <a:t>«Cuando conocemos su carácter y lo que lo entristece o alegra, aprendemos</a:t>
            </a:r>
            <a:br>
              <a:rPr lang="es-CO" sz="3000" dirty="0">
                <a:solidFill>
                  <a:schemeClr val="bg1"/>
                </a:solidFill>
                <a:latin typeface="Times New Roman" panose="02020603050405020304" pitchFamily="18" charset="0"/>
                <a:cs typeface="Times New Roman" panose="02020603050405020304" pitchFamily="18" charset="0"/>
              </a:rPr>
            </a:br>
            <a:r>
              <a:rPr lang="es-CO" sz="3000" dirty="0">
                <a:solidFill>
                  <a:schemeClr val="bg1"/>
                </a:solidFill>
                <a:latin typeface="Times New Roman" panose="02020603050405020304" pitchFamily="18" charset="0"/>
                <a:cs typeface="Times New Roman" panose="02020603050405020304" pitchFamily="18" charset="0"/>
              </a:rPr>
              <a:t>a vivir correctamente. </a:t>
            </a:r>
            <a:br>
              <a:rPr lang="es-CO" sz="3000" dirty="0">
                <a:solidFill>
                  <a:schemeClr val="bg1"/>
                </a:solidFill>
                <a:latin typeface="Times New Roman" panose="02020603050405020304" pitchFamily="18" charset="0"/>
                <a:cs typeface="Times New Roman" panose="02020603050405020304" pitchFamily="18" charset="0"/>
              </a:rPr>
            </a:br>
            <a:br>
              <a:rPr lang="es-CO" sz="3000" dirty="0">
                <a:solidFill>
                  <a:schemeClr val="bg1"/>
                </a:solidFill>
                <a:latin typeface="Times New Roman" panose="02020603050405020304" pitchFamily="18" charset="0"/>
                <a:cs typeface="Times New Roman" panose="02020603050405020304" pitchFamily="18" charset="0"/>
              </a:rPr>
            </a:br>
            <a:r>
              <a:rPr lang="es-CO" sz="3000" dirty="0">
                <a:solidFill>
                  <a:schemeClr val="bg1"/>
                </a:solidFill>
                <a:latin typeface="Times New Roman" panose="02020603050405020304" pitchFamily="18" charset="0"/>
                <a:cs typeface="Times New Roman" panose="02020603050405020304" pitchFamily="18" charset="0"/>
              </a:rPr>
              <a:t>Su Palabra y su Espíritu actúan como guías para</a:t>
            </a:r>
            <a:br>
              <a:rPr lang="es-CO" sz="3000" dirty="0">
                <a:solidFill>
                  <a:schemeClr val="bg1"/>
                </a:solidFill>
                <a:latin typeface="Times New Roman" panose="02020603050405020304" pitchFamily="18" charset="0"/>
                <a:cs typeface="Times New Roman" panose="02020603050405020304" pitchFamily="18" charset="0"/>
              </a:rPr>
            </a:br>
            <a:r>
              <a:rPr lang="es-CO" sz="3000" dirty="0">
                <a:solidFill>
                  <a:schemeClr val="bg1"/>
                </a:solidFill>
                <a:latin typeface="Times New Roman" panose="02020603050405020304" pitchFamily="18" charset="0"/>
                <a:cs typeface="Times New Roman" panose="02020603050405020304" pitchFamily="18" charset="0"/>
              </a:rPr>
              <a:t>comprender lo que significa vivir en una relación con nuestro Padre Dios».</a:t>
            </a:r>
            <a:br>
              <a:rPr lang="es-CO" sz="3000" dirty="0">
                <a:solidFill>
                  <a:schemeClr val="bg1"/>
                </a:solidFill>
                <a:latin typeface="Times New Roman" panose="02020603050405020304" pitchFamily="18" charset="0"/>
                <a:cs typeface="Times New Roman" panose="02020603050405020304" pitchFamily="18" charset="0"/>
              </a:rPr>
            </a:br>
            <a:endParaRPr lang="es-ES_tradnl" sz="3000" dirty="0">
              <a:solidFill>
                <a:schemeClr val="bg1"/>
              </a:solidFill>
              <a:latin typeface="Times New Roman" panose="02020603050405020304" pitchFamily="18" charset="0"/>
              <a:cs typeface="Times New Roman" panose="02020603050405020304" pitchFamily="18" charset="0"/>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11</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88890492-84CB-C9E1-22C1-9D032BE14B55}"/>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p:blipFill>
        <p:spPr>
          <a:xfrm rot="875592">
            <a:off x="7023363" y="2254509"/>
            <a:ext cx="4798136" cy="3198757"/>
          </a:xfrm>
          <a:prstGeom prst="rect">
            <a:avLst/>
          </a:prstGeom>
          <a:solidFill>
            <a:srgbClr val="FFFFFF"/>
          </a:solidFill>
          <a:ln>
            <a:noFill/>
          </a:ln>
          <a:effectLst>
            <a:glow rad="127000">
              <a:schemeClr val="bg1"/>
            </a:glow>
            <a:outerShdw sx="102000" sy="102000" algn="ctr" rotWithShape="0">
              <a:prstClr val="black">
                <a:alpha val="40000"/>
              </a:prstClr>
            </a:outerShdw>
          </a:effectLst>
        </p:spPr>
      </p:pic>
    </p:spTree>
    <p:extLst>
      <p:ext uri="{BB962C8B-B14F-4D97-AF65-F5344CB8AC3E}">
        <p14:creationId xmlns:p14="http://schemas.microsoft.com/office/powerpoint/2010/main" val="2323929063"/>
      </p:ext>
    </p:extLst>
  </p:cSld>
  <p:clrMapOvr>
    <a:masterClrMapping/>
  </p:clrMapOvr>
  <p:transition spd="med"/>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25044" y="7005453"/>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448787" y="2345621"/>
            <a:ext cx="4685922" cy="2411468"/>
          </a:xfrm>
          <a:prstGeom prst="rect">
            <a:avLst/>
          </a:prstGeom>
        </p:spPr>
        <p:txBody>
          <a:bodyPr>
            <a:noAutofit/>
          </a:bodyPr>
          <a:lstStyle/>
          <a:p>
            <a:pPr algn="l"/>
            <a:r>
              <a:rPr lang="es-CO" sz="4800" b="1" dirty="0">
                <a:solidFill>
                  <a:srgbClr val="FFC000"/>
                </a:solidFill>
                <a:latin typeface="Times New Roman"/>
                <a:cs typeface="Times New Roman"/>
              </a:rPr>
              <a:t>Actividad #2</a:t>
            </a:r>
            <a:br>
              <a:rPr lang="es-CO" sz="3600" b="1" dirty="0">
                <a:solidFill>
                  <a:schemeClr val="bg1"/>
                </a:solidFill>
                <a:latin typeface="Times New Roman"/>
                <a:cs typeface="Times New Roman"/>
              </a:rPr>
            </a:br>
            <a:br>
              <a:rPr lang="es-CO" sz="3600" b="1" dirty="0">
                <a:solidFill>
                  <a:schemeClr val="bg1"/>
                </a:solidFill>
                <a:latin typeface="Times New Roman"/>
                <a:cs typeface="Times New Roman"/>
              </a:rPr>
            </a:br>
            <a:endParaRPr lang="es-ES_tradnl" sz="3600" b="1" dirty="0">
              <a:solidFill>
                <a:schemeClr val="bg1"/>
              </a:solidFill>
              <a:latin typeface="Times New Roman"/>
              <a:cs typeface="Times New Roman"/>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11</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hape 154">
            <a:extLst>
              <a:ext uri="{FF2B5EF4-FFF2-40B4-BE49-F238E27FC236}">
                <a16:creationId xmlns:a16="http://schemas.microsoft.com/office/drawing/2014/main" id="{62E4F182-B2E5-0226-FE2A-B7F1F935E2DA}"/>
              </a:ext>
            </a:extLst>
          </p:cNvPr>
          <p:cNvSpPr txBox="1">
            <a:spLocks/>
          </p:cNvSpPr>
          <p:nvPr/>
        </p:nvSpPr>
        <p:spPr>
          <a:xfrm>
            <a:off x="5285232" y="1073180"/>
            <a:ext cx="7147091" cy="532303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Autofit/>
          </a:bodyPr>
          <a:lstStyle>
            <a:lvl1pPr marL="0" marR="0" indent="0" algn="r" defTabSz="584200" rtl="0" latinLnBrk="0">
              <a:lnSpc>
                <a:spcPct val="80000"/>
              </a:lnSpc>
              <a:spcBef>
                <a:spcPts val="0"/>
              </a:spcBef>
              <a:spcAft>
                <a:spcPts val="0"/>
              </a:spcAft>
              <a:buClrTx/>
              <a:buSzTx/>
              <a:buFontTx/>
              <a:buNone/>
              <a:tabLst/>
              <a:defRPr sz="12100" b="0" i="0" u="none" strike="noStrike" cap="all" spc="0" baseline="0">
                <a:ln>
                  <a:noFill/>
                </a:ln>
                <a:solidFill>
                  <a:srgbClr val="5C5C5C"/>
                </a:solidFill>
                <a:uFillTx/>
                <a:latin typeface="+mn-lt"/>
                <a:ea typeface="+mn-ea"/>
                <a:cs typeface="+mn-cs"/>
                <a:sym typeface="DIN Condensed"/>
              </a:defRPr>
            </a:lvl1pPr>
            <a:lvl2pPr marL="0" marR="0" indent="228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2pPr>
            <a:lvl3pPr marL="0" marR="0" indent="457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3pPr>
            <a:lvl4pPr marL="0" marR="0" indent="685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4pPr>
            <a:lvl5pPr marL="0" marR="0" indent="9144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5pPr>
            <a:lvl6pPr marL="0" marR="0" indent="11430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6pPr>
            <a:lvl7pPr marL="0" marR="0" indent="1371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7pPr>
            <a:lvl8pPr marL="0" marR="0" indent="1600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8pPr>
            <a:lvl9pPr marL="0" marR="0" indent="1828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9pPr>
          </a:lstStyle>
          <a:p>
            <a:pPr marL="342900" indent="-342900" algn="l" hangingPunct="1">
              <a:buFont typeface="Arial" panose="020B0604020202020204" pitchFamily="34" charset="0"/>
              <a:buChar char="•"/>
            </a:pPr>
            <a:r>
              <a:rPr lang="es-CO" sz="2400" dirty="0">
                <a:solidFill>
                  <a:schemeClr val="bg1"/>
                </a:solidFill>
                <a:latin typeface="Times New Roman"/>
                <a:cs typeface="Times New Roman"/>
              </a:rPr>
              <a:t>Mencione un nuevo hábito o práctica que puede adoptar para ayudar a</a:t>
            </a:r>
          </a:p>
          <a:p>
            <a:pPr algn="l" hangingPunct="1"/>
            <a:r>
              <a:rPr lang="es-CO" sz="2400" dirty="0">
                <a:solidFill>
                  <a:schemeClr val="bg1"/>
                </a:solidFill>
                <a:latin typeface="Times New Roman"/>
                <a:cs typeface="Times New Roman"/>
              </a:rPr>
              <a:t> su hijo a sentir que es reconocido y comprendido.</a:t>
            </a:r>
          </a:p>
          <a:p>
            <a:pPr algn="l" hangingPunct="1"/>
            <a:endParaRPr lang="es-CO" sz="2400" dirty="0">
              <a:solidFill>
                <a:schemeClr val="bg1"/>
              </a:solidFill>
              <a:latin typeface="Times New Roman"/>
              <a:cs typeface="Times New Roman"/>
            </a:endParaRPr>
          </a:p>
          <a:p>
            <a:pPr algn="l" hangingPunct="1"/>
            <a:r>
              <a:rPr lang="es-CO" sz="2400" dirty="0">
                <a:solidFill>
                  <a:schemeClr val="bg1"/>
                </a:solidFill>
                <a:latin typeface="Times New Roman"/>
                <a:cs typeface="Times New Roman"/>
              </a:rPr>
              <a:t>Dé a los participantes unos minutos para pensar y escribir la respuesta en el cuaderno de actividades. Luego invite a algunos voluntarios a compartir sus opiniones. Si es posible, comparta un ejemplo de cómo usted ha ayudado a su hijo a sentirse reconocido y comprendido, y las formas en que eso ha animado a su hijo.</a:t>
            </a:r>
          </a:p>
          <a:p>
            <a:pPr algn="l" hangingPunct="1"/>
            <a:endParaRPr lang="es-CO" sz="2400" b="1" dirty="0">
              <a:solidFill>
                <a:schemeClr val="bg1"/>
              </a:solidFill>
              <a:latin typeface="Times New Roman"/>
              <a:cs typeface="Times New Roman"/>
            </a:endParaRPr>
          </a:p>
          <a:p>
            <a:pPr algn="ctr" hangingPunct="1"/>
            <a:r>
              <a:rPr lang="es-CO" sz="2000" dirty="0">
                <a:solidFill>
                  <a:schemeClr val="bg1"/>
                </a:solidFill>
                <a:latin typeface="Times New Roman"/>
                <a:cs typeface="Times New Roman"/>
              </a:rPr>
              <a:t>(Cuaderno de actividades – página 17</a:t>
            </a:r>
            <a:r>
              <a:rPr lang="es-CO" sz="2400" dirty="0">
                <a:solidFill>
                  <a:schemeClr val="bg1"/>
                </a:solidFill>
                <a:latin typeface="Times New Roman"/>
                <a:cs typeface="Times New Roman"/>
              </a:rPr>
              <a:t>)</a:t>
            </a:r>
          </a:p>
          <a:p>
            <a:pPr algn="ctr" hangingPunct="1"/>
            <a:endParaRPr lang="es-CO" sz="2400" dirty="0">
              <a:solidFill>
                <a:schemeClr val="bg1"/>
              </a:solidFill>
              <a:latin typeface="Times New Roman"/>
              <a:cs typeface="Times New Roman"/>
            </a:endParaRPr>
          </a:p>
        </p:txBody>
      </p:sp>
    </p:spTree>
    <p:extLst>
      <p:ext uri="{BB962C8B-B14F-4D97-AF65-F5344CB8AC3E}">
        <p14:creationId xmlns:p14="http://schemas.microsoft.com/office/powerpoint/2010/main" val="412795713"/>
      </p:ext>
    </p:extLst>
  </p:cSld>
  <p:clrMapOvr>
    <a:masterClrMapping/>
  </p:clrMapOvr>
  <p:transition spd="med"/>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10035" y="7165798"/>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993909" y="4876799"/>
            <a:ext cx="10985121" cy="1722784"/>
          </a:xfrm>
          <a:prstGeom prst="rect">
            <a:avLst/>
          </a:prstGeom>
        </p:spPr>
        <p:txBody>
          <a:bodyPr>
            <a:noAutofit/>
          </a:bodyPr>
          <a:lstStyle/>
          <a:p>
            <a:pPr algn="ctr"/>
            <a:r>
              <a:rPr lang="es-CO" sz="5400" b="1" dirty="0">
                <a:solidFill>
                  <a:schemeClr val="bg1"/>
                </a:solidFill>
                <a:latin typeface="Times New Roman" panose="02020603050405020304" pitchFamily="18" charset="0"/>
                <a:cs typeface="Times New Roman" panose="02020603050405020304" pitchFamily="18" charset="0"/>
              </a:rPr>
              <a:t>“el ambiente de ejemplo”</a:t>
            </a:r>
            <a:endParaRPr lang="es-ES_tradnl" sz="5400" b="1" dirty="0">
              <a:solidFill>
                <a:schemeClr val="bg1"/>
              </a:solidFill>
              <a:latin typeface="Times New Roman" panose="02020603050405020304" pitchFamily="18" charset="0"/>
              <a:cs typeface="Times New Roman" panose="02020603050405020304" pitchFamily="18" charset="0"/>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12</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6EA0C50B-195A-814A-8BBE-1286566483D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220636" y="1327558"/>
            <a:ext cx="6479961" cy="2990751"/>
          </a:xfrm>
          <a:prstGeom prst="rect">
            <a:avLst/>
          </a:prstGeom>
          <a:solidFill>
            <a:srgbClr val="FFFFFF"/>
          </a:solidFill>
          <a:ln>
            <a:noFill/>
          </a:ln>
          <a:effectLst>
            <a:glow rad="127000">
              <a:schemeClr val="bg1"/>
            </a:glow>
            <a:outerShdw sx="102000" sy="102000" algn="ctr" rotWithShape="0">
              <a:prstClr val="black">
                <a:alpha val="40000"/>
              </a:prstClr>
            </a:outerShdw>
          </a:effectLst>
        </p:spPr>
      </p:pic>
    </p:spTree>
    <p:extLst>
      <p:ext uri="{BB962C8B-B14F-4D97-AF65-F5344CB8AC3E}">
        <p14:creationId xmlns:p14="http://schemas.microsoft.com/office/powerpoint/2010/main" val="3725719525"/>
      </p:ext>
    </p:extLst>
  </p:cSld>
  <p:clrMapOvr>
    <a:masterClrMapping/>
  </p:clrMapOvr>
  <p:transition spd="med"/>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10035" y="7165798"/>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763466" y="715617"/>
            <a:ext cx="11354710" cy="5415630"/>
          </a:xfrm>
          <a:prstGeom prst="rect">
            <a:avLst/>
          </a:prstGeom>
        </p:spPr>
        <p:txBody>
          <a:bodyPr>
            <a:noAutofit/>
          </a:bodyPr>
          <a:lstStyle/>
          <a:p>
            <a:pPr algn="ctr"/>
            <a:r>
              <a:rPr lang="es-CO" sz="3400" dirty="0">
                <a:solidFill>
                  <a:schemeClr val="bg1"/>
                </a:solidFill>
                <a:latin typeface="Times New Roman" panose="02020603050405020304" pitchFamily="18" charset="0"/>
                <a:cs typeface="Times New Roman" panose="02020603050405020304" pitchFamily="18" charset="0"/>
              </a:rPr>
              <a:t>«Las mejores cosas que sus hijos aprenderán acerca de Dios serán al verlo</a:t>
            </a:r>
            <a:br>
              <a:rPr lang="es-CO" sz="3400" dirty="0">
                <a:solidFill>
                  <a:schemeClr val="bg1"/>
                </a:solidFill>
                <a:latin typeface="Times New Roman" panose="02020603050405020304" pitchFamily="18" charset="0"/>
                <a:cs typeface="Times New Roman" panose="02020603050405020304" pitchFamily="18" charset="0"/>
              </a:rPr>
            </a:br>
            <a:r>
              <a:rPr lang="es-CO" sz="3400" dirty="0">
                <a:solidFill>
                  <a:schemeClr val="bg1"/>
                </a:solidFill>
                <a:latin typeface="Times New Roman" panose="02020603050405020304" pitchFamily="18" charset="0"/>
                <a:cs typeface="Times New Roman" panose="02020603050405020304" pitchFamily="18" charset="0"/>
              </a:rPr>
              <a:t>tratar de descubrirlo por usted mismo. Jesús dijo: «Busca y encontrarás». </a:t>
            </a:r>
            <a:br>
              <a:rPr lang="es-CO" sz="3400" dirty="0">
                <a:solidFill>
                  <a:schemeClr val="bg1"/>
                </a:solidFill>
                <a:latin typeface="Times New Roman" panose="02020603050405020304" pitchFamily="18" charset="0"/>
                <a:cs typeface="Times New Roman" panose="02020603050405020304" pitchFamily="18" charset="0"/>
              </a:rPr>
            </a:br>
            <a:br>
              <a:rPr lang="es-CO" sz="3400" dirty="0">
                <a:solidFill>
                  <a:schemeClr val="bg1"/>
                </a:solidFill>
                <a:latin typeface="Times New Roman" panose="02020603050405020304" pitchFamily="18" charset="0"/>
                <a:cs typeface="Times New Roman" panose="02020603050405020304" pitchFamily="18" charset="0"/>
              </a:rPr>
            </a:br>
            <a:r>
              <a:rPr lang="es-CO" sz="3400" dirty="0">
                <a:solidFill>
                  <a:schemeClr val="bg1"/>
                </a:solidFill>
                <a:latin typeface="Times New Roman" panose="02020603050405020304" pitchFamily="18" charset="0"/>
                <a:cs typeface="Times New Roman" panose="02020603050405020304" pitchFamily="18" charset="0"/>
              </a:rPr>
              <a:t>No siempre harán lo que usted les diga que hagan, pero serán - buenos y malos-</a:t>
            </a:r>
            <a:br>
              <a:rPr lang="es-CO" sz="3400" dirty="0">
                <a:solidFill>
                  <a:schemeClr val="bg1"/>
                </a:solidFill>
                <a:latin typeface="Times New Roman" panose="02020603050405020304" pitchFamily="18" charset="0"/>
                <a:cs typeface="Times New Roman" panose="02020603050405020304" pitchFamily="18" charset="0"/>
              </a:rPr>
            </a:br>
            <a:r>
              <a:rPr lang="es-CO" sz="3400" dirty="0">
                <a:solidFill>
                  <a:schemeClr val="bg1"/>
                </a:solidFill>
                <a:latin typeface="Times New Roman" panose="02020603050405020304" pitchFamily="18" charset="0"/>
                <a:cs typeface="Times New Roman" panose="02020603050405020304" pitchFamily="18" charset="0"/>
              </a:rPr>
              <a:t>como ven que usted es. </a:t>
            </a:r>
            <a:br>
              <a:rPr lang="es-CO" sz="3400" dirty="0">
                <a:solidFill>
                  <a:schemeClr val="bg1"/>
                </a:solidFill>
                <a:latin typeface="Times New Roman" panose="02020603050405020304" pitchFamily="18" charset="0"/>
                <a:cs typeface="Times New Roman" panose="02020603050405020304" pitchFamily="18" charset="0"/>
              </a:rPr>
            </a:br>
            <a:br>
              <a:rPr lang="es-CO" sz="3400" dirty="0">
                <a:solidFill>
                  <a:schemeClr val="bg1"/>
                </a:solidFill>
                <a:latin typeface="Times New Roman" panose="02020603050405020304" pitchFamily="18" charset="0"/>
                <a:cs typeface="Times New Roman" panose="02020603050405020304" pitchFamily="18" charset="0"/>
              </a:rPr>
            </a:br>
            <a:r>
              <a:rPr lang="es-CO" sz="3400" dirty="0">
                <a:solidFill>
                  <a:schemeClr val="bg1"/>
                </a:solidFill>
                <a:latin typeface="Times New Roman" panose="02020603050405020304" pitchFamily="18" charset="0"/>
                <a:cs typeface="Times New Roman" panose="02020603050405020304" pitchFamily="18" charset="0"/>
              </a:rPr>
              <a:t>Si sus hijos lo ven buscando, ellos buscarán. la parte de encontrar depende de Dios».</a:t>
            </a:r>
            <a:endParaRPr lang="es-ES_tradnl" sz="3400" dirty="0">
              <a:solidFill>
                <a:schemeClr val="bg1"/>
              </a:solidFill>
              <a:latin typeface="Times New Roman" panose="02020603050405020304" pitchFamily="18" charset="0"/>
              <a:cs typeface="Times New Roman" panose="02020603050405020304" pitchFamily="18" charset="0"/>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12</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5517541"/>
      </p:ext>
    </p:extLst>
  </p:cSld>
  <p:clrMapOvr>
    <a:masterClrMapping/>
  </p:clrMapOvr>
  <p:transition spd="med"/>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10035" y="7165798"/>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763466" y="715617"/>
            <a:ext cx="11354710" cy="5415630"/>
          </a:xfrm>
          <a:prstGeom prst="rect">
            <a:avLst/>
          </a:prstGeom>
        </p:spPr>
        <p:txBody>
          <a:bodyPr>
            <a:noAutofit/>
          </a:bodyPr>
          <a:lstStyle/>
          <a:p>
            <a:pPr algn="ctr"/>
            <a:r>
              <a:rPr lang="es-CO" sz="3400" dirty="0">
                <a:solidFill>
                  <a:schemeClr val="bg1"/>
                </a:solidFill>
                <a:latin typeface="Times New Roman" panose="02020603050405020304" pitchFamily="18" charset="0"/>
                <a:cs typeface="Times New Roman" panose="02020603050405020304" pitchFamily="18" charset="0"/>
              </a:rPr>
              <a:t>Los niños aprenden por imitación, y sus primeros modelos a seguir suelen</a:t>
            </a:r>
            <a:br>
              <a:rPr lang="es-CO" sz="3400" dirty="0">
                <a:solidFill>
                  <a:schemeClr val="bg1"/>
                </a:solidFill>
                <a:latin typeface="Times New Roman" panose="02020603050405020304" pitchFamily="18" charset="0"/>
                <a:cs typeface="Times New Roman" panose="02020603050405020304" pitchFamily="18" charset="0"/>
              </a:rPr>
            </a:br>
            <a:r>
              <a:rPr lang="es-CO" sz="3400" dirty="0">
                <a:solidFill>
                  <a:schemeClr val="bg1"/>
                </a:solidFill>
                <a:latin typeface="Times New Roman" panose="02020603050405020304" pitchFamily="18" charset="0"/>
                <a:cs typeface="Times New Roman" panose="02020603050405020304" pitchFamily="18" charset="0"/>
              </a:rPr>
              <a:t>ser sus padres y parientes cercanos.</a:t>
            </a:r>
            <a:br>
              <a:rPr lang="es-CO" sz="3400" dirty="0">
                <a:solidFill>
                  <a:schemeClr val="bg1"/>
                </a:solidFill>
                <a:latin typeface="Times New Roman" panose="02020603050405020304" pitchFamily="18" charset="0"/>
                <a:cs typeface="Times New Roman" panose="02020603050405020304" pitchFamily="18" charset="0"/>
              </a:rPr>
            </a:br>
            <a:br>
              <a:rPr lang="es-CO" sz="3400" dirty="0">
                <a:solidFill>
                  <a:schemeClr val="bg1"/>
                </a:solidFill>
                <a:latin typeface="Times New Roman" panose="02020603050405020304" pitchFamily="18" charset="0"/>
                <a:cs typeface="Times New Roman" panose="02020603050405020304" pitchFamily="18" charset="0"/>
              </a:rPr>
            </a:br>
            <a:r>
              <a:rPr lang="es-CO" sz="3400" dirty="0">
                <a:solidFill>
                  <a:schemeClr val="bg1"/>
                </a:solidFill>
                <a:latin typeface="Times New Roman" panose="02020603050405020304" pitchFamily="18" charset="0"/>
                <a:cs typeface="Times New Roman" panose="02020603050405020304" pitchFamily="18" charset="0"/>
              </a:rPr>
              <a:t>Probablemente no nos damos cuenta</a:t>
            </a:r>
            <a:br>
              <a:rPr lang="es-CO" sz="3400" dirty="0">
                <a:solidFill>
                  <a:schemeClr val="bg1"/>
                </a:solidFill>
                <a:latin typeface="Times New Roman" panose="02020603050405020304" pitchFamily="18" charset="0"/>
                <a:cs typeface="Times New Roman" panose="02020603050405020304" pitchFamily="18" charset="0"/>
              </a:rPr>
            </a:br>
            <a:r>
              <a:rPr lang="es-CO" sz="3400" dirty="0">
                <a:solidFill>
                  <a:schemeClr val="bg1"/>
                </a:solidFill>
                <a:latin typeface="Times New Roman" panose="02020603050405020304" pitchFamily="18" charset="0"/>
                <a:cs typeface="Times New Roman" panose="02020603050405020304" pitchFamily="18" charset="0"/>
              </a:rPr>
              <a:t>de cuántas cosas les enseñamos a nuestros hijos por nuestra manera de vivir.</a:t>
            </a:r>
            <a:br>
              <a:rPr lang="es-CO" sz="3400" dirty="0">
                <a:solidFill>
                  <a:schemeClr val="bg1"/>
                </a:solidFill>
                <a:latin typeface="Times New Roman" panose="02020603050405020304" pitchFamily="18" charset="0"/>
                <a:cs typeface="Times New Roman" panose="02020603050405020304" pitchFamily="18" charset="0"/>
              </a:rPr>
            </a:br>
            <a:br>
              <a:rPr lang="es-CO" sz="3400" dirty="0">
                <a:solidFill>
                  <a:schemeClr val="bg1"/>
                </a:solidFill>
                <a:latin typeface="Times New Roman" panose="02020603050405020304" pitchFamily="18" charset="0"/>
                <a:cs typeface="Times New Roman" panose="02020603050405020304" pitchFamily="18" charset="0"/>
              </a:rPr>
            </a:br>
            <a:r>
              <a:rPr lang="es-CO" sz="3400" dirty="0">
                <a:solidFill>
                  <a:schemeClr val="bg1"/>
                </a:solidFill>
                <a:latin typeface="Times New Roman" panose="02020603050405020304" pitchFamily="18" charset="0"/>
                <a:cs typeface="Times New Roman" panose="02020603050405020304" pitchFamily="18" charset="0"/>
              </a:rPr>
              <a:t>Algunas de esas cosas son hábitos y prácticas positivas, pero otras son menos admirables.</a:t>
            </a:r>
            <a:br>
              <a:rPr lang="es-CO" sz="3400" dirty="0">
                <a:solidFill>
                  <a:schemeClr val="bg1"/>
                </a:solidFill>
                <a:latin typeface="Times New Roman" panose="02020603050405020304" pitchFamily="18" charset="0"/>
                <a:cs typeface="Times New Roman" panose="02020603050405020304" pitchFamily="18" charset="0"/>
              </a:rPr>
            </a:br>
            <a:endParaRPr lang="es-ES_tradnl" sz="3400" dirty="0">
              <a:solidFill>
                <a:schemeClr val="bg1"/>
              </a:solidFill>
              <a:latin typeface="Times New Roman" panose="02020603050405020304" pitchFamily="18" charset="0"/>
              <a:cs typeface="Times New Roman" panose="02020603050405020304" pitchFamily="18" charset="0"/>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12</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4880558"/>
      </p:ext>
    </p:extLst>
  </p:cSld>
  <p:clrMapOvr>
    <a:masterClrMapping/>
  </p:clrMapOvr>
  <p:transition spd="med"/>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10035" y="7165798"/>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763466" y="715617"/>
            <a:ext cx="11354710" cy="5415630"/>
          </a:xfrm>
          <a:prstGeom prst="rect">
            <a:avLst/>
          </a:prstGeom>
        </p:spPr>
        <p:txBody>
          <a:bodyPr>
            <a:noAutofit/>
          </a:bodyPr>
          <a:lstStyle/>
          <a:p>
            <a:pPr algn="ctr"/>
            <a:r>
              <a:rPr lang="es-CO" sz="3400" dirty="0">
                <a:solidFill>
                  <a:srgbClr val="FFC000"/>
                </a:solidFill>
                <a:latin typeface="Times New Roman" panose="02020603050405020304" pitchFamily="18" charset="0"/>
                <a:cs typeface="Times New Roman" panose="02020603050405020304" pitchFamily="18" charset="0"/>
              </a:rPr>
              <a:t>«Por tanto, imiten a Dios, como hijos muy amados». (Efesios 5:1)</a:t>
            </a:r>
            <a:br>
              <a:rPr lang="es-CO" sz="3400" dirty="0">
                <a:solidFill>
                  <a:schemeClr val="bg1"/>
                </a:solidFill>
                <a:latin typeface="Times New Roman" panose="02020603050405020304" pitchFamily="18" charset="0"/>
                <a:cs typeface="Times New Roman" panose="02020603050405020304" pitchFamily="18" charset="0"/>
              </a:rPr>
            </a:br>
            <a:br>
              <a:rPr lang="es-CO" sz="3400" dirty="0">
                <a:solidFill>
                  <a:schemeClr val="bg1"/>
                </a:solidFill>
                <a:latin typeface="Times New Roman" panose="02020603050405020304" pitchFamily="18" charset="0"/>
                <a:cs typeface="Times New Roman" panose="02020603050405020304" pitchFamily="18" charset="0"/>
              </a:rPr>
            </a:br>
            <a:r>
              <a:rPr lang="es-CO" sz="3400" dirty="0">
                <a:solidFill>
                  <a:schemeClr val="bg1"/>
                </a:solidFill>
                <a:latin typeface="Times New Roman" panose="02020603050405020304" pitchFamily="18" charset="0"/>
                <a:cs typeface="Times New Roman" panose="02020603050405020304" pitchFamily="18" charset="0"/>
              </a:rPr>
              <a:t>Nuestro objetivo como cristianos es ser más como Jesús. </a:t>
            </a:r>
            <a:br>
              <a:rPr lang="es-CO" sz="3400" dirty="0">
                <a:solidFill>
                  <a:schemeClr val="bg1"/>
                </a:solidFill>
                <a:latin typeface="Times New Roman" panose="02020603050405020304" pitchFamily="18" charset="0"/>
                <a:cs typeface="Times New Roman" panose="02020603050405020304" pitchFamily="18" charset="0"/>
              </a:rPr>
            </a:br>
            <a:r>
              <a:rPr lang="es-CO" sz="3400" dirty="0">
                <a:solidFill>
                  <a:schemeClr val="bg1"/>
                </a:solidFill>
                <a:latin typeface="Times New Roman" panose="02020603050405020304" pitchFamily="18" charset="0"/>
                <a:cs typeface="Times New Roman" panose="02020603050405020304" pitchFamily="18" charset="0"/>
              </a:rPr>
              <a:t>La jornada de la crianza espiritual consiste en ser transformados por Dios mientras guiamos a nuestros hijos.</a:t>
            </a:r>
            <a:br>
              <a:rPr lang="es-CO" sz="3400" dirty="0">
                <a:solidFill>
                  <a:schemeClr val="bg1"/>
                </a:solidFill>
                <a:latin typeface="Times New Roman" panose="02020603050405020304" pitchFamily="18" charset="0"/>
                <a:cs typeface="Times New Roman" panose="02020603050405020304" pitchFamily="18" charset="0"/>
              </a:rPr>
            </a:br>
            <a:br>
              <a:rPr lang="es-CO" sz="3400" dirty="0">
                <a:solidFill>
                  <a:schemeClr val="bg1"/>
                </a:solidFill>
                <a:latin typeface="Times New Roman" panose="02020603050405020304" pitchFamily="18" charset="0"/>
                <a:cs typeface="Times New Roman" panose="02020603050405020304" pitchFamily="18" charset="0"/>
              </a:rPr>
            </a:br>
            <a:endParaRPr lang="es-ES_tradnl" sz="3400" dirty="0">
              <a:solidFill>
                <a:schemeClr val="bg1"/>
              </a:solidFill>
              <a:latin typeface="Times New Roman" panose="02020603050405020304" pitchFamily="18" charset="0"/>
              <a:cs typeface="Times New Roman" panose="02020603050405020304" pitchFamily="18" charset="0"/>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12</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8229315"/>
      </p:ext>
    </p:extLst>
  </p:cSld>
  <p:clrMapOvr>
    <a:masterClrMapping/>
  </p:clrMapOvr>
  <p:transition spd="med"/>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25044" y="7005453"/>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448787" y="2345621"/>
            <a:ext cx="4685922" cy="2411468"/>
          </a:xfrm>
          <a:prstGeom prst="rect">
            <a:avLst/>
          </a:prstGeom>
        </p:spPr>
        <p:txBody>
          <a:bodyPr>
            <a:noAutofit/>
          </a:bodyPr>
          <a:lstStyle/>
          <a:p>
            <a:pPr algn="l"/>
            <a:r>
              <a:rPr lang="es-CO" sz="4800" b="1" dirty="0">
                <a:solidFill>
                  <a:srgbClr val="FFC000"/>
                </a:solidFill>
                <a:latin typeface="Times New Roman"/>
                <a:cs typeface="Times New Roman"/>
              </a:rPr>
              <a:t>Actividad #1</a:t>
            </a:r>
            <a:br>
              <a:rPr lang="es-CO" sz="3600" b="1" dirty="0">
                <a:solidFill>
                  <a:schemeClr val="bg1"/>
                </a:solidFill>
                <a:latin typeface="Times New Roman"/>
                <a:cs typeface="Times New Roman"/>
              </a:rPr>
            </a:br>
            <a:br>
              <a:rPr lang="es-CO" sz="3600" b="1" dirty="0">
                <a:solidFill>
                  <a:schemeClr val="bg1"/>
                </a:solidFill>
                <a:latin typeface="Times New Roman"/>
                <a:cs typeface="Times New Roman"/>
              </a:rPr>
            </a:br>
            <a:endParaRPr lang="es-ES_tradnl" sz="3600" b="1" dirty="0">
              <a:solidFill>
                <a:schemeClr val="bg1"/>
              </a:solidFill>
              <a:latin typeface="Times New Roman"/>
              <a:cs typeface="Times New Roman"/>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12</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hape 154">
            <a:extLst>
              <a:ext uri="{FF2B5EF4-FFF2-40B4-BE49-F238E27FC236}">
                <a16:creationId xmlns:a16="http://schemas.microsoft.com/office/drawing/2014/main" id="{62E4F182-B2E5-0226-FE2A-B7F1F935E2DA}"/>
              </a:ext>
            </a:extLst>
          </p:cNvPr>
          <p:cNvSpPr txBox="1">
            <a:spLocks/>
          </p:cNvSpPr>
          <p:nvPr/>
        </p:nvSpPr>
        <p:spPr>
          <a:xfrm>
            <a:off x="5285232" y="717815"/>
            <a:ext cx="7147091" cy="592318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Autofit/>
          </a:bodyPr>
          <a:lstStyle>
            <a:lvl1pPr marL="0" marR="0" indent="0" algn="r" defTabSz="584200" rtl="0" latinLnBrk="0">
              <a:lnSpc>
                <a:spcPct val="80000"/>
              </a:lnSpc>
              <a:spcBef>
                <a:spcPts val="0"/>
              </a:spcBef>
              <a:spcAft>
                <a:spcPts val="0"/>
              </a:spcAft>
              <a:buClrTx/>
              <a:buSzTx/>
              <a:buFontTx/>
              <a:buNone/>
              <a:tabLst/>
              <a:defRPr sz="12100" b="0" i="0" u="none" strike="noStrike" cap="all" spc="0" baseline="0">
                <a:ln>
                  <a:noFill/>
                </a:ln>
                <a:solidFill>
                  <a:srgbClr val="5C5C5C"/>
                </a:solidFill>
                <a:uFillTx/>
                <a:latin typeface="+mn-lt"/>
                <a:ea typeface="+mn-ea"/>
                <a:cs typeface="+mn-cs"/>
                <a:sym typeface="DIN Condensed"/>
              </a:defRPr>
            </a:lvl1pPr>
            <a:lvl2pPr marL="0" marR="0" indent="228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2pPr>
            <a:lvl3pPr marL="0" marR="0" indent="457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3pPr>
            <a:lvl4pPr marL="0" marR="0" indent="685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4pPr>
            <a:lvl5pPr marL="0" marR="0" indent="9144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5pPr>
            <a:lvl6pPr marL="0" marR="0" indent="11430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6pPr>
            <a:lvl7pPr marL="0" marR="0" indent="1371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7pPr>
            <a:lvl8pPr marL="0" marR="0" indent="1600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8pPr>
            <a:lvl9pPr marL="0" marR="0" indent="1828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9pPr>
          </a:lstStyle>
          <a:p>
            <a:pPr algn="l" hangingPunct="1"/>
            <a:r>
              <a:rPr lang="es-CO" sz="2400" dirty="0">
                <a:solidFill>
                  <a:schemeClr val="bg1"/>
                </a:solidFill>
                <a:latin typeface="Times New Roman"/>
                <a:cs typeface="Times New Roman"/>
              </a:rPr>
              <a:t>Pida a los participantes que conversen sobre las siguientes preguntas en sus grupos.</a:t>
            </a:r>
          </a:p>
          <a:p>
            <a:pPr algn="l" hangingPunct="1"/>
            <a:endParaRPr lang="es-CO" sz="2400" dirty="0">
              <a:solidFill>
                <a:schemeClr val="bg1"/>
              </a:solidFill>
              <a:latin typeface="Times New Roman"/>
              <a:cs typeface="Times New Roman"/>
            </a:endParaRPr>
          </a:p>
          <a:p>
            <a:pPr marL="342900" indent="-342900" algn="l" hangingPunct="1">
              <a:buFont typeface="Arial" panose="020B0604020202020204" pitchFamily="34" charset="0"/>
              <a:buChar char="•"/>
            </a:pPr>
            <a:r>
              <a:rPr lang="es-CO" sz="2400" dirty="0">
                <a:solidFill>
                  <a:schemeClr val="bg1"/>
                </a:solidFill>
                <a:latin typeface="Times New Roman"/>
                <a:cs typeface="Times New Roman"/>
              </a:rPr>
              <a:t>¿Qué características de una vida cristiana le gustaría ver en sus hijos?</a:t>
            </a:r>
          </a:p>
          <a:p>
            <a:pPr algn="l" hangingPunct="1"/>
            <a:endParaRPr lang="es-CO" sz="2400" dirty="0">
              <a:solidFill>
                <a:schemeClr val="bg1"/>
              </a:solidFill>
              <a:latin typeface="Times New Roman"/>
              <a:cs typeface="Times New Roman"/>
            </a:endParaRPr>
          </a:p>
          <a:p>
            <a:pPr marL="342900" indent="-342900" algn="l" hangingPunct="1">
              <a:buFont typeface="Arial" panose="020B0604020202020204" pitchFamily="34" charset="0"/>
              <a:buChar char="•"/>
            </a:pPr>
            <a:r>
              <a:rPr lang="es-CO" sz="2400" dirty="0">
                <a:solidFill>
                  <a:schemeClr val="bg1"/>
                </a:solidFill>
                <a:latin typeface="Times New Roman"/>
                <a:cs typeface="Times New Roman"/>
              </a:rPr>
              <a:t>¿Qué características de una vida cristiana usted puede modelar para ayudar a sus hijos a desarrollar su fe?</a:t>
            </a:r>
          </a:p>
          <a:p>
            <a:pPr algn="l" hangingPunct="1"/>
            <a:endParaRPr lang="es-CO" sz="2400" dirty="0">
              <a:solidFill>
                <a:schemeClr val="bg1"/>
              </a:solidFill>
              <a:latin typeface="Times New Roman"/>
              <a:cs typeface="Times New Roman"/>
            </a:endParaRPr>
          </a:p>
          <a:p>
            <a:pPr algn="l" hangingPunct="1"/>
            <a:r>
              <a:rPr lang="es-CO" sz="2400" dirty="0">
                <a:solidFill>
                  <a:schemeClr val="bg1"/>
                </a:solidFill>
                <a:latin typeface="Times New Roman"/>
                <a:cs typeface="Times New Roman"/>
              </a:rPr>
              <a:t>Dé a los participantes 5 minutos para discutir sus respuestas. Luego invite a</a:t>
            </a:r>
          </a:p>
          <a:p>
            <a:pPr algn="l" hangingPunct="1"/>
            <a:r>
              <a:rPr lang="es-CO" sz="2400" dirty="0">
                <a:solidFill>
                  <a:schemeClr val="bg1"/>
                </a:solidFill>
                <a:latin typeface="Times New Roman"/>
                <a:cs typeface="Times New Roman"/>
              </a:rPr>
              <a:t>algunos participantes a compartir sus respuestas con todo el grupo.</a:t>
            </a:r>
          </a:p>
          <a:p>
            <a:pPr algn="l" hangingPunct="1"/>
            <a:endParaRPr lang="es-CO" sz="2400" b="1" dirty="0">
              <a:solidFill>
                <a:schemeClr val="bg1"/>
              </a:solidFill>
              <a:latin typeface="Times New Roman"/>
              <a:cs typeface="Times New Roman"/>
            </a:endParaRPr>
          </a:p>
          <a:p>
            <a:pPr algn="ctr" hangingPunct="1"/>
            <a:r>
              <a:rPr lang="es-CO" sz="2000" dirty="0">
                <a:solidFill>
                  <a:schemeClr val="bg1"/>
                </a:solidFill>
                <a:latin typeface="Times New Roman"/>
                <a:cs typeface="Times New Roman"/>
              </a:rPr>
              <a:t>(Cuaderno de actividades – página 17</a:t>
            </a:r>
            <a:r>
              <a:rPr lang="es-CO" sz="2400" dirty="0">
                <a:solidFill>
                  <a:schemeClr val="bg1"/>
                </a:solidFill>
                <a:latin typeface="Times New Roman"/>
                <a:cs typeface="Times New Roman"/>
              </a:rPr>
              <a:t>)</a:t>
            </a:r>
          </a:p>
          <a:p>
            <a:pPr algn="ctr" hangingPunct="1"/>
            <a:endParaRPr lang="es-CO" sz="2400" dirty="0">
              <a:solidFill>
                <a:schemeClr val="bg1"/>
              </a:solidFill>
              <a:latin typeface="Times New Roman"/>
              <a:cs typeface="Times New Roman"/>
            </a:endParaRPr>
          </a:p>
        </p:txBody>
      </p:sp>
    </p:spTree>
    <p:extLst>
      <p:ext uri="{BB962C8B-B14F-4D97-AF65-F5344CB8AC3E}">
        <p14:creationId xmlns:p14="http://schemas.microsoft.com/office/powerpoint/2010/main" val="3000345113"/>
      </p:ext>
    </p:extLst>
  </p:cSld>
  <p:clrMapOvr>
    <a:masterClrMapping/>
  </p:clrMapOvr>
  <p:transition spd="med"/>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10035" y="7165798"/>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763466" y="715617"/>
            <a:ext cx="11354710" cy="5415630"/>
          </a:xfrm>
          <a:prstGeom prst="rect">
            <a:avLst/>
          </a:prstGeom>
        </p:spPr>
        <p:txBody>
          <a:bodyPr>
            <a:noAutofit/>
          </a:bodyPr>
          <a:lstStyle/>
          <a:p>
            <a:pPr algn="ctr"/>
            <a:r>
              <a:rPr lang="es-CO" sz="2800" dirty="0">
                <a:solidFill>
                  <a:schemeClr val="bg1"/>
                </a:solidFill>
                <a:latin typeface="Times New Roman" panose="02020603050405020304" pitchFamily="18" charset="0"/>
                <a:cs typeface="Times New Roman" panose="02020603050405020304" pitchFamily="18" charset="0"/>
              </a:rPr>
              <a:t>«Los conceptos de permanecer en Cristo y permitir que su Espíritu guíe nuestras vidas son dos procesos de crecimiento espiritual. </a:t>
            </a:r>
            <a:br>
              <a:rPr lang="es-CO" sz="2800" dirty="0">
                <a:solidFill>
                  <a:schemeClr val="bg1"/>
                </a:solidFill>
                <a:latin typeface="Times New Roman" panose="02020603050405020304" pitchFamily="18" charset="0"/>
                <a:cs typeface="Times New Roman" panose="02020603050405020304" pitchFamily="18" charset="0"/>
              </a:rPr>
            </a:br>
            <a:br>
              <a:rPr lang="es-CO" sz="2800" dirty="0">
                <a:solidFill>
                  <a:schemeClr val="bg1"/>
                </a:solidFill>
                <a:latin typeface="Times New Roman" panose="02020603050405020304" pitchFamily="18" charset="0"/>
                <a:cs typeface="Times New Roman" panose="02020603050405020304" pitchFamily="18" charset="0"/>
              </a:rPr>
            </a:br>
            <a:r>
              <a:rPr lang="es-CO" sz="2800" dirty="0">
                <a:solidFill>
                  <a:schemeClr val="bg1"/>
                </a:solidFill>
                <a:latin typeface="Times New Roman" panose="02020603050405020304" pitchFamily="18" charset="0"/>
                <a:cs typeface="Times New Roman" panose="02020603050405020304" pitchFamily="18" charset="0"/>
              </a:rPr>
              <a:t>En cualquier relación, mientras más conocemos y comprendemos a la persona que amamos, más crece nuestra comprensión respecto a la forma en que podemos responder mejor. </a:t>
            </a:r>
            <a:br>
              <a:rPr lang="es-CO" sz="2800" dirty="0">
                <a:solidFill>
                  <a:schemeClr val="bg1"/>
                </a:solidFill>
                <a:latin typeface="Times New Roman" panose="02020603050405020304" pitchFamily="18" charset="0"/>
                <a:cs typeface="Times New Roman" panose="02020603050405020304" pitchFamily="18" charset="0"/>
              </a:rPr>
            </a:br>
            <a:br>
              <a:rPr lang="es-CO" sz="2800" dirty="0">
                <a:solidFill>
                  <a:schemeClr val="bg1"/>
                </a:solidFill>
                <a:latin typeface="Times New Roman" panose="02020603050405020304" pitchFamily="18" charset="0"/>
                <a:cs typeface="Times New Roman" panose="02020603050405020304" pitchFamily="18" charset="0"/>
              </a:rPr>
            </a:br>
            <a:r>
              <a:rPr lang="es-CO" sz="2800" dirty="0">
                <a:solidFill>
                  <a:schemeClr val="bg1"/>
                </a:solidFill>
                <a:latin typeface="Times New Roman" panose="02020603050405020304" pitchFamily="18" charset="0"/>
                <a:cs typeface="Times New Roman" panose="02020603050405020304" pitchFamily="18" charset="0"/>
              </a:rPr>
              <a:t>La vida cristiana se trata de responder a Dios. Desde el momento que elegimos rendir nuestras vidas a Él y aceptamos el don de la salvación ofrecida por Jesús, comenzamos el viaje de la transformación relacional».</a:t>
            </a:r>
            <a:endParaRPr lang="es-ES_tradnl" sz="3400" dirty="0">
              <a:solidFill>
                <a:schemeClr val="bg1"/>
              </a:solidFill>
              <a:latin typeface="Times New Roman" panose="02020603050405020304" pitchFamily="18" charset="0"/>
              <a:cs typeface="Times New Roman" panose="02020603050405020304" pitchFamily="18" charset="0"/>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12</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0768388"/>
      </p:ext>
    </p:extLst>
  </p:cSld>
  <p:clrMapOvr>
    <a:masterClrMapping/>
  </p:clrMapOvr>
  <p:transition spd="med"/>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25044" y="7005453"/>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448787" y="2345621"/>
            <a:ext cx="4685922" cy="2411468"/>
          </a:xfrm>
          <a:prstGeom prst="rect">
            <a:avLst/>
          </a:prstGeom>
        </p:spPr>
        <p:txBody>
          <a:bodyPr>
            <a:noAutofit/>
          </a:bodyPr>
          <a:lstStyle/>
          <a:p>
            <a:pPr algn="l"/>
            <a:r>
              <a:rPr lang="es-CO" sz="4800" b="1" dirty="0">
                <a:solidFill>
                  <a:srgbClr val="FFC000"/>
                </a:solidFill>
                <a:latin typeface="Times New Roman"/>
                <a:cs typeface="Times New Roman"/>
              </a:rPr>
              <a:t>Actividad #2</a:t>
            </a:r>
            <a:br>
              <a:rPr lang="es-CO" sz="3600" b="1" dirty="0">
                <a:solidFill>
                  <a:schemeClr val="bg1"/>
                </a:solidFill>
                <a:latin typeface="Times New Roman"/>
                <a:cs typeface="Times New Roman"/>
              </a:rPr>
            </a:br>
            <a:br>
              <a:rPr lang="es-CO" sz="3600" b="1" dirty="0">
                <a:solidFill>
                  <a:schemeClr val="bg1"/>
                </a:solidFill>
                <a:latin typeface="Times New Roman"/>
                <a:cs typeface="Times New Roman"/>
              </a:rPr>
            </a:br>
            <a:endParaRPr lang="es-ES_tradnl" sz="3600" b="1" dirty="0">
              <a:solidFill>
                <a:schemeClr val="bg1"/>
              </a:solidFill>
              <a:latin typeface="Times New Roman"/>
              <a:cs typeface="Times New Roman"/>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12</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hape 154">
            <a:extLst>
              <a:ext uri="{FF2B5EF4-FFF2-40B4-BE49-F238E27FC236}">
                <a16:creationId xmlns:a16="http://schemas.microsoft.com/office/drawing/2014/main" id="{62E4F182-B2E5-0226-FE2A-B7F1F935E2DA}"/>
              </a:ext>
            </a:extLst>
          </p:cNvPr>
          <p:cNvSpPr txBox="1">
            <a:spLocks/>
          </p:cNvSpPr>
          <p:nvPr/>
        </p:nvSpPr>
        <p:spPr>
          <a:xfrm>
            <a:off x="5285232" y="717815"/>
            <a:ext cx="7147091" cy="592318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Autofit/>
          </a:bodyPr>
          <a:lstStyle>
            <a:lvl1pPr marL="0" marR="0" indent="0" algn="r" defTabSz="584200" rtl="0" latinLnBrk="0">
              <a:lnSpc>
                <a:spcPct val="80000"/>
              </a:lnSpc>
              <a:spcBef>
                <a:spcPts val="0"/>
              </a:spcBef>
              <a:spcAft>
                <a:spcPts val="0"/>
              </a:spcAft>
              <a:buClrTx/>
              <a:buSzTx/>
              <a:buFontTx/>
              <a:buNone/>
              <a:tabLst/>
              <a:defRPr sz="12100" b="0" i="0" u="none" strike="noStrike" cap="all" spc="0" baseline="0">
                <a:ln>
                  <a:noFill/>
                </a:ln>
                <a:solidFill>
                  <a:srgbClr val="5C5C5C"/>
                </a:solidFill>
                <a:uFillTx/>
                <a:latin typeface="+mn-lt"/>
                <a:ea typeface="+mn-ea"/>
                <a:cs typeface="+mn-cs"/>
                <a:sym typeface="DIN Condensed"/>
              </a:defRPr>
            </a:lvl1pPr>
            <a:lvl2pPr marL="0" marR="0" indent="228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2pPr>
            <a:lvl3pPr marL="0" marR="0" indent="457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3pPr>
            <a:lvl4pPr marL="0" marR="0" indent="685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4pPr>
            <a:lvl5pPr marL="0" marR="0" indent="9144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5pPr>
            <a:lvl6pPr marL="0" marR="0" indent="11430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6pPr>
            <a:lvl7pPr marL="0" marR="0" indent="1371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7pPr>
            <a:lvl8pPr marL="0" marR="0" indent="1600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8pPr>
            <a:lvl9pPr marL="0" marR="0" indent="1828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9pPr>
          </a:lstStyle>
          <a:p>
            <a:pPr algn="l" hangingPunct="1"/>
            <a:r>
              <a:rPr lang="es-CO" sz="2200" dirty="0">
                <a:solidFill>
                  <a:schemeClr val="bg1"/>
                </a:solidFill>
                <a:latin typeface="Times New Roman"/>
                <a:cs typeface="Times New Roman"/>
              </a:rPr>
              <a:t>Piense durante unos minutos acerca de estas preguntas y escriba sus respuestas.</a:t>
            </a:r>
          </a:p>
          <a:p>
            <a:pPr algn="l" hangingPunct="1"/>
            <a:endParaRPr lang="es-CO" sz="2200" dirty="0">
              <a:solidFill>
                <a:schemeClr val="bg1"/>
              </a:solidFill>
              <a:latin typeface="Times New Roman"/>
              <a:cs typeface="Times New Roman"/>
            </a:endParaRPr>
          </a:p>
          <a:p>
            <a:pPr marL="342900" indent="-342900" algn="l" hangingPunct="1">
              <a:buFont typeface="Arial" panose="020B0604020202020204" pitchFamily="34" charset="0"/>
              <a:buChar char="•"/>
            </a:pPr>
            <a:r>
              <a:rPr lang="es-CO" sz="2200" dirty="0">
                <a:solidFill>
                  <a:schemeClr val="bg1"/>
                </a:solidFill>
                <a:latin typeface="Times New Roman"/>
                <a:cs typeface="Times New Roman"/>
              </a:rPr>
              <a:t>¿De qué manera usted puede comenzar a profundizar su propia fe? Decida una acción que hará la próxima semana para lograr este objetivo.</a:t>
            </a:r>
          </a:p>
          <a:p>
            <a:pPr marL="342900" indent="-342900" algn="l" hangingPunct="1">
              <a:buFont typeface="Arial" panose="020B0604020202020204" pitchFamily="34" charset="0"/>
              <a:buChar char="•"/>
            </a:pPr>
            <a:endParaRPr lang="es-CO" sz="2200" dirty="0">
              <a:solidFill>
                <a:schemeClr val="bg1"/>
              </a:solidFill>
              <a:latin typeface="Times New Roman"/>
              <a:cs typeface="Times New Roman"/>
            </a:endParaRPr>
          </a:p>
          <a:p>
            <a:pPr marL="342900" indent="-342900" algn="l" hangingPunct="1">
              <a:buFont typeface="Arial" panose="020B0604020202020204" pitchFamily="34" charset="0"/>
              <a:buChar char="•"/>
            </a:pPr>
            <a:r>
              <a:rPr lang="es-CO" sz="2200" dirty="0">
                <a:solidFill>
                  <a:schemeClr val="bg1"/>
                </a:solidFill>
                <a:latin typeface="Times New Roman"/>
                <a:cs typeface="Times New Roman"/>
              </a:rPr>
              <a:t>¿De qué manera usted puede comenzar a profundizar su fe como familia? Decida una acción que hará la próxima semana para lograr este objetivo.</a:t>
            </a:r>
          </a:p>
          <a:p>
            <a:pPr algn="l" hangingPunct="1"/>
            <a:endParaRPr lang="es-CO" sz="2200" dirty="0">
              <a:solidFill>
                <a:schemeClr val="bg1"/>
              </a:solidFill>
              <a:latin typeface="Times New Roman"/>
              <a:cs typeface="Times New Roman"/>
            </a:endParaRPr>
          </a:p>
          <a:p>
            <a:pPr algn="l" hangingPunct="1"/>
            <a:r>
              <a:rPr lang="es-CO" sz="2200" dirty="0">
                <a:solidFill>
                  <a:schemeClr val="bg1"/>
                </a:solidFill>
                <a:latin typeface="Times New Roman"/>
                <a:cs typeface="Times New Roman"/>
              </a:rPr>
              <a:t>Dé a los participantes unos 5 minutos para responder las preguntas. Luego, invítelos a compartir sus breves respuestas y comentar sobre algunas de ellos para motivarlos.</a:t>
            </a:r>
          </a:p>
          <a:p>
            <a:pPr algn="l" hangingPunct="1"/>
            <a:endParaRPr lang="es-CO" sz="2400" b="1" dirty="0">
              <a:solidFill>
                <a:schemeClr val="bg1"/>
              </a:solidFill>
              <a:latin typeface="Times New Roman"/>
              <a:cs typeface="Times New Roman"/>
            </a:endParaRPr>
          </a:p>
          <a:p>
            <a:pPr algn="ctr" hangingPunct="1"/>
            <a:r>
              <a:rPr lang="es-CO" sz="2000" dirty="0">
                <a:solidFill>
                  <a:schemeClr val="bg1"/>
                </a:solidFill>
                <a:latin typeface="Times New Roman"/>
                <a:cs typeface="Times New Roman"/>
              </a:rPr>
              <a:t>(Cuaderno de actividades – página 18</a:t>
            </a:r>
            <a:r>
              <a:rPr lang="es-CO" sz="2400" dirty="0">
                <a:solidFill>
                  <a:schemeClr val="bg1"/>
                </a:solidFill>
                <a:latin typeface="Times New Roman"/>
                <a:cs typeface="Times New Roman"/>
              </a:rPr>
              <a:t>)</a:t>
            </a:r>
          </a:p>
          <a:p>
            <a:pPr algn="ctr" hangingPunct="1"/>
            <a:endParaRPr lang="es-CO" sz="2400" dirty="0">
              <a:solidFill>
                <a:schemeClr val="bg1"/>
              </a:solidFill>
              <a:latin typeface="Times New Roman"/>
              <a:cs typeface="Times New Roman"/>
            </a:endParaRPr>
          </a:p>
        </p:txBody>
      </p:sp>
    </p:spTree>
    <p:extLst>
      <p:ext uri="{BB962C8B-B14F-4D97-AF65-F5344CB8AC3E}">
        <p14:creationId xmlns:p14="http://schemas.microsoft.com/office/powerpoint/2010/main" val="3424577757"/>
      </p:ext>
    </p:extLst>
  </p:cSld>
  <p:clrMapOvr>
    <a:masterClrMapping/>
  </p:clrMapOvr>
  <p:transition spd="med"/>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10035" y="7165798"/>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763466" y="715617"/>
            <a:ext cx="11354710" cy="5415630"/>
          </a:xfrm>
          <a:prstGeom prst="rect">
            <a:avLst/>
          </a:prstGeom>
        </p:spPr>
        <p:txBody>
          <a:bodyPr>
            <a:noAutofit/>
          </a:bodyPr>
          <a:lstStyle/>
          <a:p>
            <a:pPr algn="ctr"/>
            <a:r>
              <a:rPr lang="es-CO" sz="2800" dirty="0">
                <a:solidFill>
                  <a:schemeClr val="bg1"/>
                </a:solidFill>
                <a:latin typeface="Times New Roman" panose="02020603050405020304" pitchFamily="18" charset="0"/>
                <a:cs typeface="Times New Roman" panose="02020603050405020304" pitchFamily="18" charset="0"/>
              </a:rPr>
              <a:t>«Los conceptos de permanecer en Cristo y permitir que su Espíritu guíe nuestras vidas son dos procesos de crecimiento espiritual. </a:t>
            </a:r>
            <a:br>
              <a:rPr lang="es-CO" sz="2800" dirty="0">
                <a:solidFill>
                  <a:schemeClr val="bg1"/>
                </a:solidFill>
                <a:latin typeface="Times New Roman" panose="02020603050405020304" pitchFamily="18" charset="0"/>
                <a:cs typeface="Times New Roman" panose="02020603050405020304" pitchFamily="18" charset="0"/>
              </a:rPr>
            </a:br>
            <a:br>
              <a:rPr lang="es-CO" sz="2800" dirty="0">
                <a:solidFill>
                  <a:schemeClr val="bg1"/>
                </a:solidFill>
                <a:latin typeface="Times New Roman" panose="02020603050405020304" pitchFamily="18" charset="0"/>
                <a:cs typeface="Times New Roman" panose="02020603050405020304" pitchFamily="18" charset="0"/>
              </a:rPr>
            </a:br>
            <a:r>
              <a:rPr lang="es-CO" sz="2800" dirty="0">
                <a:solidFill>
                  <a:schemeClr val="bg1"/>
                </a:solidFill>
                <a:latin typeface="Times New Roman" panose="02020603050405020304" pitchFamily="18" charset="0"/>
                <a:cs typeface="Times New Roman" panose="02020603050405020304" pitchFamily="18" charset="0"/>
              </a:rPr>
              <a:t>En cualquier relación, mientras más conocemos y comprendemos a la persona que amamos, más crece nuestra comprensión respecto a la forma en que podemos responder mejor. </a:t>
            </a:r>
            <a:br>
              <a:rPr lang="es-CO" sz="2800" dirty="0">
                <a:solidFill>
                  <a:schemeClr val="bg1"/>
                </a:solidFill>
                <a:latin typeface="Times New Roman" panose="02020603050405020304" pitchFamily="18" charset="0"/>
                <a:cs typeface="Times New Roman" panose="02020603050405020304" pitchFamily="18" charset="0"/>
              </a:rPr>
            </a:br>
            <a:br>
              <a:rPr lang="es-CO" sz="2800" dirty="0">
                <a:solidFill>
                  <a:schemeClr val="bg1"/>
                </a:solidFill>
                <a:latin typeface="Times New Roman" panose="02020603050405020304" pitchFamily="18" charset="0"/>
                <a:cs typeface="Times New Roman" panose="02020603050405020304" pitchFamily="18" charset="0"/>
              </a:rPr>
            </a:br>
            <a:r>
              <a:rPr lang="es-CO" sz="2800" dirty="0">
                <a:solidFill>
                  <a:schemeClr val="bg1"/>
                </a:solidFill>
                <a:latin typeface="Times New Roman" panose="02020603050405020304" pitchFamily="18" charset="0"/>
                <a:cs typeface="Times New Roman" panose="02020603050405020304" pitchFamily="18" charset="0"/>
              </a:rPr>
              <a:t>La vida cristiana se trata de responder a Dios. Desde el momento que elegimos rendir nuestras vidas a Él y aceptamos el don de la salvación ofrecida por Jesús, comenzamos el viaje de la transformación relacional».</a:t>
            </a:r>
            <a:endParaRPr lang="es-ES_tradnl" sz="3400" dirty="0">
              <a:solidFill>
                <a:schemeClr val="bg1"/>
              </a:solidFill>
              <a:latin typeface="Times New Roman" panose="02020603050405020304" pitchFamily="18" charset="0"/>
              <a:cs typeface="Times New Roman" panose="02020603050405020304" pitchFamily="18" charset="0"/>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12</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236835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715617" y="7250640"/>
            <a:ext cx="11720347" cy="59448"/>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6758609" y="2186235"/>
            <a:ext cx="5386310" cy="4492861"/>
          </a:xfrm>
          <a:prstGeom prst="rect">
            <a:avLst/>
          </a:prstGeom>
        </p:spPr>
        <p:txBody>
          <a:bodyPr>
            <a:noAutofit/>
          </a:bodyPr>
          <a:lstStyle/>
          <a:p>
            <a:pPr lvl="0" algn="l"/>
            <a:r>
              <a:rPr lang="es-ES_tradnl" sz="2800" dirty="0">
                <a:solidFill>
                  <a:schemeClr val="bg1"/>
                </a:solidFill>
                <a:latin typeface="Times New Roman" panose="02020603050405020304" pitchFamily="18" charset="0"/>
                <a:cs typeface="Times New Roman" panose="02020603050405020304" pitchFamily="18" charset="0"/>
              </a:rPr>
              <a:t>1. Que los niños conozcan y oigan la voz de Dios, distinguiéndola de las demás voces</a:t>
            </a:r>
            <a:r>
              <a:rPr lang="es-CO" sz="2800" dirty="0">
                <a:solidFill>
                  <a:schemeClr val="bg1"/>
                </a:solidFill>
                <a:latin typeface="Times New Roman" panose="02020603050405020304" pitchFamily="18" charset="0"/>
                <a:cs typeface="Times New Roman" panose="02020603050405020304" pitchFamily="18" charset="0"/>
              </a:rPr>
              <a:t>.</a:t>
            </a:r>
            <a:br>
              <a:rPr lang="es-CO" sz="2800" dirty="0">
                <a:solidFill>
                  <a:schemeClr val="bg1"/>
                </a:solidFill>
                <a:latin typeface="Times New Roman" panose="02020603050405020304" pitchFamily="18" charset="0"/>
                <a:cs typeface="Times New Roman" panose="02020603050405020304" pitchFamily="18" charset="0"/>
              </a:rPr>
            </a:br>
            <a:br>
              <a:rPr lang="es-CO" sz="2800" dirty="0">
                <a:solidFill>
                  <a:schemeClr val="bg1"/>
                </a:solidFill>
                <a:latin typeface="Times New Roman" panose="02020603050405020304" pitchFamily="18" charset="0"/>
                <a:cs typeface="Times New Roman" panose="02020603050405020304" pitchFamily="18" charset="0"/>
              </a:rPr>
            </a:br>
            <a:r>
              <a:rPr lang="es-CO" sz="2800" dirty="0">
                <a:solidFill>
                  <a:schemeClr val="bg1"/>
                </a:solidFill>
                <a:latin typeface="Times New Roman" panose="02020603050405020304" pitchFamily="18" charset="0"/>
                <a:cs typeface="Times New Roman" panose="02020603050405020304" pitchFamily="18" charset="0"/>
              </a:rPr>
              <a:t>2. </a:t>
            </a:r>
            <a:r>
              <a:rPr lang="es-ES_tradnl" sz="2800" dirty="0">
                <a:solidFill>
                  <a:schemeClr val="bg1"/>
                </a:solidFill>
                <a:latin typeface="Times New Roman" panose="02020603050405020304" pitchFamily="18" charset="0"/>
                <a:cs typeface="Times New Roman" panose="02020603050405020304" pitchFamily="18" charset="0"/>
              </a:rPr>
              <a:t>Que los niños deseen obedecer a Dios.</a:t>
            </a:r>
            <a:br>
              <a:rPr lang="es-ES_tradnl" sz="2800" dirty="0">
                <a:solidFill>
                  <a:schemeClr val="bg1"/>
                </a:solidFill>
                <a:latin typeface="Times New Roman" panose="02020603050405020304" pitchFamily="18" charset="0"/>
                <a:cs typeface="Times New Roman" panose="02020603050405020304" pitchFamily="18" charset="0"/>
              </a:rPr>
            </a:br>
            <a:br>
              <a:rPr lang="en-US" sz="2800" dirty="0">
                <a:solidFill>
                  <a:schemeClr val="bg1"/>
                </a:solidFill>
                <a:latin typeface="Times New Roman" panose="02020603050405020304" pitchFamily="18" charset="0"/>
                <a:cs typeface="Times New Roman" panose="02020603050405020304" pitchFamily="18" charset="0"/>
              </a:rPr>
            </a:br>
            <a:r>
              <a:rPr lang="en-US" sz="2800" dirty="0">
                <a:solidFill>
                  <a:schemeClr val="bg1"/>
                </a:solidFill>
                <a:latin typeface="Times New Roman" panose="02020603050405020304" pitchFamily="18" charset="0"/>
                <a:cs typeface="Times New Roman" panose="02020603050405020304" pitchFamily="18" charset="0"/>
              </a:rPr>
              <a:t>3. </a:t>
            </a:r>
            <a:r>
              <a:rPr lang="es-ES_tradnl" sz="2800" dirty="0">
                <a:solidFill>
                  <a:schemeClr val="bg1"/>
                </a:solidFill>
                <a:latin typeface="Times New Roman" panose="02020603050405020304" pitchFamily="18" charset="0"/>
                <a:cs typeface="Times New Roman" panose="02020603050405020304" pitchFamily="18" charset="0"/>
              </a:rPr>
              <a:t>Que los niños obedezcan a Dios, no por sus propias fuerzas, sino por el poder del Espíritu Santo.</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55" name="Shape 155"/>
          <p:cNvSpPr>
            <a:spLocks noGrp="1"/>
          </p:cNvSpPr>
          <p:nvPr>
            <p:ph type="body" sz="quarter" idx="1"/>
          </p:nvPr>
        </p:nvSpPr>
        <p:spPr>
          <a:xfrm>
            <a:off x="8527777" y="7449235"/>
            <a:ext cx="3477944" cy="864864"/>
          </a:xfrm>
          <a:prstGeom prst="rect">
            <a:avLst/>
          </a:prstGeom>
        </p:spPr>
        <p:txBody>
          <a:bodyPr/>
          <a:lstStyle/>
          <a:p>
            <a:r>
              <a:rPr lang="es-ES_tradnl" dirty="0">
                <a:solidFill>
                  <a:srgbClr val="FFFF00"/>
                </a:solidFill>
              </a:rPr>
              <a:t>Sesión 1</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6EA0C50B-195A-814A-8BBE-1286566483D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rot="20728471">
            <a:off x="1102270" y="2095612"/>
            <a:ext cx="4415140" cy="2495513"/>
          </a:xfrm>
          <a:prstGeom prst="rect">
            <a:avLst/>
          </a:prstGeom>
          <a:solidFill>
            <a:srgbClr val="FFFFFF"/>
          </a:solidFill>
          <a:ln>
            <a:noFill/>
          </a:ln>
          <a:effectLst>
            <a:glow rad="127000">
              <a:schemeClr val="bg1"/>
            </a:glow>
            <a:outerShdw sx="102000" sy="102000" algn="ctr" rotWithShape="0">
              <a:prstClr val="black">
                <a:alpha val="40000"/>
              </a:prstClr>
            </a:outerShdw>
          </a:effectLst>
        </p:spPr>
      </p:pic>
      <p:sp>
        <p:nvSpPr>
          <p:cNvPr id="2" name="Shape 154">
            <a:extLst>
              <a:ext uri="{FF2B5EF4-FFF2-40B4-BE49-F238E27FC236}">
                <a16:creationId xmlns:a16="http://schemas.microsoft.com/office/drawing/2014/main" id="{A852DB72-341B-5518-BA6E-432D9FF3EB63}"/>
              </a:ext>
            </a:extLst>
          </p:cNvPr>
          <p:cNvSpPr txBox="1">
            <a:spLocks/>
          </p:cNvSpPr>
          <p:nvPr/>
        </p:nvSpPr>
        <p:spPr>
          <a:xfrm>
            <a:off x="437322" y="397379"/>
            <a:ext cx="12125739" cy="98829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r" defTabSz="584200" rtl="0" latinLnBrk="0">
              <a:lnSpc>
                <a:spcPct val="80000"/>
              </a:lnSpc>
              <a:spcBef>
                <a:spcPts val="0"/>
              </a:spcBef>
              <a:spcAft>
                <a:spcPts val="0"/>
              </a:spcAft>
              <a:buClrTx/>
              <a:buSzTx/>
              <a:buFontTx/>
              <a:buNone/>
              <a:tabLst/>
              <a:defRPr sz="12100" b="0" i="0" u="none" strike="noStrike" cap="all" spc="0" baseline="0">
                <a:ln>
                  <a:noFill/>
                </a:ln>
                <a:solidFill>
                  <a:srgbClr val="5C5C5C"/>
                </a:solidFill>
                <a:uFillTx/>
                <a:latin typeface="+mn-lt"/>
                <a:ea typeface="+mn-ea"/>
                <a:cs typeface="+mn-cs"/>
                <a:sym typeface="DIN Condensed"/>
              </a:defRPr>
            </a:lvl1pPr>
            <a:lvl2pPr marL="0" marR="0" indent="228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2pPr>
            <a:lvl3pPr marL="0" marR="0" indent="457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3pPr>
            <a:lvl4pPr marL="0" marR="0" indent="685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4pPr>
            <a:lvl5pPr marL="0" marR="0" indent="9144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5pPr>
            <a:lvl6pPr marL="0" marR="0" indent="11430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6pPr>
            <a:lvl7pPr marL="0" marR="0" indent="1371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7pPr>
            <a:lvl8pPr marL="0" marR="0" indent="1600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8pPr>
            <a:lvl9pPr marL="0" marR="0" indent="1828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9pPr>
          </a:lstStyle>
          <a:p>
            <a:pPr algn="l" hangingPunct="1"/>
            <a:r>
              <a:rPr lang="es-ES_tradnl" sz="4800" b="1" dirty="0">
                <a:solidFill>
                  <a:schemeClr val="bg1"/>
                </a:solidFill>
                <a:latin typeface="Times New Roman" panose="02020603050405020304" pitchFamily="18" charset="0"/>
                <a:cs typeface="Times New Roman" panose="02020603050405020304" pitchFamily="18" charset="0"/>
              </a:rPr>
              <a:t>objetivo de la crianza espiritual </a:t>
            </a:r>
            <a:endParaRPr lang="en-US" sz="4800" b="1" dirty="0">
              <a:solidFill>
                <a:schemeClr val="bg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C9B9DA9A-D747-55A6-FD59-1101566B9FD9}"/>
              </a:ext>
            </a:extLst>
          </p:cNvPr>
          <p:cNvPicPr>
            <a:picLocks noChangeAspect="1"/>
          </p:cNvPicPr>
          <p:nvPr/>
        </p:nvPicPr>
        <p:blipFill>
          <a:blip r:embed="rId6" cstate="email">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a:stretch/>
        </p:blipFill>
        <p:spPr>
          <a:xfrm rot="370148">
            <a:off x="3523440" y="4073508"/>
            <a:ext cx="2331140" cy="1748356"/>
          </a:xfrm>
          <a:prstGeom prst="rect">
            <a:avLst/>
          </a:prstGeom>
          <a:solidFill>
            <a:srgbClr val="FFFFFF"/>
          </a:solidFill>
          <a:ln>
            <a:noFill/>
          </a:ln>
          <a:effectLst>
            <a:glow rad="127000">
              <a:schemeClr val="bg1"/>
            </a:glow>
            <a:outerShdw sx="102000" sy="102000" algn="ctr" rotWithShape="0">
              <a:prstClr val="black">
                <a:alpha val="40000"/>
              </a:prstClr>
            </a:outerShdw>
          </a:effectLst>
        </p:spPr>
      </p:pic>
    </p:spTree>
    <p:extLst>
      <p:ext uri="{BB962C8B-B14F-4D97-AF65-F5344CB8AC3E}">
        <p14:creationId xmlns:p14="http://schemas.microsoft.com/office/powerpoint/2010/main" val="3036599803"/>
      </p:ext>
    </p:extLst>
  </p:cSld>
  <p:clrMapOvr>
    <a:masterClrMapping/>
  </p:clrMapOvr>
  <p:transition spd="med"/>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4" name="Shape 154"/>
          <p:cNvSpPr>
            <a:spLocks noGrp="1"/>
          </p:cNvSpPr>
          <p:nvPr>
            <p:ph type="title"/>
          </p:nvPr>
        </p:nvSpPr>
        <p:spPr>
          <a:xfrm>
            <a:off x="420624" y="5732697"/>
            <a:ext cx="12051791" cy="1818852"/>
          </a:xfrm>
          <a:prstGeom prst="rect">
            <a:avLst/>
          </a:prstGeom>
        </p:spPr>
        <p:txBody>
          <a:bodyPr>
            <a:noAutofit/>
          </a:bodyPr>
          <a:lstStyle/>
          <a:p>
            <a:pPr algn="ctr"/>
            <a:r>
              <a:rPr lang="es-CO" sz="6600" b="1" dirty="0">
                <a:solidFill>
                  <a:srgbClr val="FFFF00"/>
                </a:solidFill>
                <a:latin typeface="Times New Roman" panose="02020603050405020304" pitchFamily="18" charset="0"/>
                <a:cs typeface="Times New Roman" panose="02020603050405020304" pitchFamily="18" charset="0"/>
              </a:rPr>
              <a:t>Resumen final</a:t>
            </a:r>
            <a:br>
              <a:rPr lang="es-ES_tradnl" sz="9600" b="1" i="1" dirty="0">
                <a:solidFill>
                  <a:srgbClr val="FFFFFF"/>
                </a:solidFill>
              </a:rPr>
            </a:br>
            <a:r>
              <a:rPr lang="es-ES_tradnl" sz="1100" b="1" dirty="0">
                <a:solidFill>
                  <a:srgbClr val="FFFFFF"/>
                </a:solidFill>
              </a:rPr>
              <a:t> </a:t>
            </a:r>
            <a:br>
              <a:rPr lang="es-ES_tradnl" sz="9600" b="1" dirty="0">
                <a:solidFill>
                  <a:srgbClr val="FFFFFF"/>
                </a:solidFill>
              </a:rPr>
            </a:br>
            <a:endParaRPr lang="es-ES_tradnl" sz="4000" b="1" i="1" dirty="0">
              <a:solidFill>
                <a:schemeClr val="bg1"/>
              </a:solidFill>
              <a:latin typeface="Times New Roman" panose="02020603050405020304" pitchFamily="18" charset="0"/>
              <a:cs typeface="Times New Roman" panose="02020603050405020304" pitchFamily="18" charset="0"/>
            </a:endParaRP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9389401" y="334997"/>
            <a:ext cx="3021476" cy="687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9BABEAC4-D72B-230A-3B49-C3864656F3DB}"/>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p:blipFill>
        <p:spPr>
          <a:xfrm>
            <a:off x="7847001" y="2122596"/>
            <a:ext cx="3686759" cy="2433500"/>
          </a:xfrm>
          <a:prstGeom prst="rect">
            <a:avLst/>
          </a:prstGeom>
          <a:ln w="63500" cmpd="sng">
            <a:solidFill>
              <a:schemeClr val="bg1"/>
            </a:solidFill>
          </a:ln>
        </p:spPr>
      </p:pic>
      <p:pic>
        <p:nvPicPr>
          <p:cNvPr id="3" name="Picture 2">
            <a:extLst>
              <a:ext uri="{FF2B5EF4-FFF2-40B4-BE49-F238E27FC236}">
                <a16:creationId xmlns:a16="http://schemas.microsoft.com/office/drawing/2014/main" id="{53DA5BA7-E379-A88F-F044-42D56A04F418}"/>
              </a:ext>
            </a:extLst>
          </p:cNvPr>
          <p:cNvPicPr>
            <a:picLocks noChangeAspect="1"/>
          </p:cNvPicPr>
          <p:nvPr/>
        </p:nvPicPr>
        <p:blipFill>
          <a:blip r:embed="rId6" cstate="email">
            <a:extLst>
              <a:ext uri="{28A0092B-C50C-407E-A947-70E740481C1C}">
                <a14:useLocalDpi xmlns:a14="http://schemas.microsoft.com/office/drawing/2010/main" val="0"/>
              </a:ext>
            </a:extLst>
          </a:blip>
          <a:srcRect/>
          <a:stretch/>
        </p:blipFill>
        <p:spPr>
          <a:xfrm>
            <a:off x="1550504" y="1875176"/>
            <a:ext cx="3686759" cy="2591379"/>
          </a:xfrm>
          <a:prstGeom prst="rect">
            <a:avLst/>
          </a:prstGeom>
          <a:solidFill>
            <a:srgbClr val="FFFFFF"/>
          </a:solidFill>
          <a:ln>
            <a:noFill/>
          </a:ln>
          <a:effectLst>
            <a:glow rad="127000">
              <a:schemeClr val="bg1"/>
            </a:glow>
            <a:outerShdw sx="102000" sy="102000" algn="ctr" rotWithShape="0">
              <a:prstClr val="black">
                <a:alpha val="40000"/>
              </a:prstClr>
            </a:outerShdw>
          </a:effectLst>
        </p:spPr>
      </p:pic>
      <p:pic>
        <p:nvPicPr>
          <p:cNvPr id="12" name="Picture 11">
            <a:extLst>
              <a:ext uri="{FF2B5EF4-FFF2-40B4-BE49-F238E27FC236}">
                <a16:creationId xmlns:a16="http://schemas.microsoft.com/office/drawing/2014/main" id="{5B18F516-A159-BE1E-4E96-3B62FA0192BC}"/>
              </a:ext>
            </a:extLst>
          </p:cNvPr>
          <p:cNvPicPr>
            <a:picLocks noChangeAspect="1"/>
          </p:cNvPicPr>
          <p:nvPr/>
        </p:nvPicPr>
        <p:blipFill>
          <a:blip r:embed="rId7" cstate="email">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p:blipFill>
        <p:spPr>
          <a:xfrm>
            <a:off x="4487357" y="2811791"/>
            <a:ext cx="4030084" cy="2686723"/>
          </a:xfrm>
          <a:prstGeom prst="rect">
            <a:avLst/>
          </a:prstGeom>
          <a:solidFill>
            <a:srgbClr val="FFFFFF"/>
          </a:solidFill>
          <a:ln>
            <a:noFill/>
          </a:ln>
          <a:effectLst>
            <a:glow rad="127000">
              <a:schemeClr val="bg1"/>
            </a:glow>
            <a:outerShdw sx="102000" sy="102000" algn="ctr" rotWithShape="0">
              <a:prstClr val="black">
                <a:alpha val="40000"/>
              </a:prstClr>
            </a:outerShdw>
          </a:effectLst>
        </p:spPr>
      </p:pic>
      <p:pic>
        <p:nvPicPr>
          <p:cNvPr id="4" name="Picture 3">
            <a:extLst>
              <a:ext uri="{FF2B5EF4-FFF2-40B4-BE49-F238E27FC236}">
                <a16:creationId xmlns:a16="http://schemas.microsoft.com/office/drawing/2014/main" id="{7A538067-C086-614D-C3E1-E1BF04E1089B}"/>
              </a:ext>
            </a:extLst>
          </p:cNvPr>
          <p:cNvPicPr>
            <a:picLocks noChangeAspect="1"/>
          </p:cNvPicPr>
          <p:nvPr/>
        </p:nvPicPr>
        <p:blipFill>
          <a:blip r:embed="rId9"/>
          <a:stretch>
            <a:fillRect/>
          </a:stretch>
        </p:blipFill>
        <p:spPr>
          <a:xfrm>
            <a:off x="4163439" y="8412291"/>
            <a:ext cx="4974217" cy="1218620"/>
          </a:xfrm>
          <a:prstGeom prst="rect">
            <a:avLst/>
          </a:prstGeom>
        </p:spPr>
      </p:pic>
    </p:spTree>
    <p:extLst>
      <p:ext uri="{BB962C8B-B14F-4D97-AF65-F5344CB8AC3E}">
        <p14:creationId xmlns:p14="http://schemas.microsoft.com/office/powerpoint/2010/main" val="2662573408"/>
      </p:ext>
    </p:extLst>
  </p:cSld>
  <p:clrMapOvr>
    <a:masterClrMapping/>
  </p:clrMapOvr>
  <p:transition spd="med"/>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10035" y="7165798"/>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763466" y="715617"/>
            <a:ext cx="11354710" cy="5682888"/>
          </a:xfrm>
          <a:prstGeom prst="rect">
            <a:avLst/>
          </a:prstGeom>
        </p:spPr>
        <p:txBody>
          <a:bodyPr>
            <a:noAutofit/>
          </a:bodyPr>
          <a:lstStyle/>
          <a:p>
            <a:pPr algn="l"/>
            <a:r>
              <a:rPr lang="es-CO" sz="2600" b="1" dirty="0">
                <a:solidFill>
                  <a:srgbClr val="10E4FF"/>
                </a:solidFill>
                <a:latin typeface="Times New Roman" panose="02020603050405020304" pitchFamily="18" charset="0"/>
                <a:cs typeface="Times New Roman" panose="02020603050405020304" pitchFamily="18" charset="0"/>
              </a:rPr>
              <a:t>los 10 ambientes que nos ayudarán a llevar a nuestros hijos a una vida de fe:</a:t>
            </a:r>
            <a:br>
              <a:rPr lang="es-CO" sz="2800" dirty="0">
                <a:solidFill>
                  <a:schemeClr val="bg1"/>
                </a:solidFill>
                <a:latin typeface="Times New Roman" panose="02020603050405020304" pitchFamily="18" charset="0"/>
                <a:cs typeface="Times New Roman" panose="02020603050405020304" pitchFamily="18" charset="0"/>
              </a:rPr>
            </a:br>
            <a:br>
              <a:rPr lang="es-CO" sz="2800" dirty="0">
                <a:solidFill>
                  <a:schemeClr val="bg1"/>
                </a:solidFill>
                <a:latin typeface="Times New Roman" panose="02020603050405020304" pitchFamily="18" charset="0"/>
                <a:cs typeface="Times New Roman" panose="02020603050405020304" pitchFamily="18" charset="0"/>
              </a:rPr>
            </a:br>
            <a:r>
              <a:rPr lang="es-CO" sz="2000" b="1" dirty="0">
                <a:solidFill>
                  <a:srgbClr val="FFC000"/>
                </a:solidFill>
                <a:latin typeface="Times New Roman" panose="02020603050405020304" pitchFamily="18" charset="0"/>
                <a:cs typeface="Times New Roman" panose="02020603050405020304" pitchFamily="18" charset="0"/>
              </a:rPr>
              <a:t>1. Narración. </a:t>
            </a:r>
            <a:r>
              <a:rPr lang="es-CO" sz="2000" dirty="0">
                <a:solidFill>
                  <a:schemeClr val="bg1"/>
                </a:solidFill>
                <a:latin typeface="Times New Roman" panose="02020603050405020304" pitchFamily="18" charset="0"/>
                <a:cs typeface="Times New Roman" panose="02020603050405020304" pitchFamily="18" charset="0"/>
              </a:rPr>
              <a:t>Contar la gran historia. El poder de la Gran Historia de Dios</a:t>
            </a:r>
            <a:br>
              <a:rPr lang="es-CO" sz="2000" dirty="0">
                <a:solidFill>
                  <a:schemeClr val="bg1"/>
                </a:solidFill>
                <a:latin typeface="Times New Roman" panose="02020603050405020304" pitchFamily="18" charset="0"/>
                <a:cs typeface="Times New Roman" panose="02020603050405020304" pitchFamily="18" charset="0"/>
              </a:rPr>
            </a:br>
            <a:r>
              <a:rPr lang="es-CO" sz="2000" dirty="0">
                <a:solidFill>
                  <a:schemeClr val="bg1"/>
                </a:solidFill>
                <a:latin typeface="Times New Roman" panose="02020603050405020304" pitchFamily="18" charset="0"/>
                <a:cs typeface="Times New Roman" panose="02020603050405020304" pitchFamily="18" charset="0"/>
              </a:rPr>
              <a:t>impacta nuestras vidas al brindarnos una perspectiva impresionante de cómo</a:t>
            </a:r>
            <a:br>
              <a:rPr lang="es-CO" sz="2000" dirty="0">
                <a:solidFill>
                  <a:schemeClr val="bg1"/>
                </a:solidFill>
                <a:latin typeface="Times New Roman" panose="02020603050405020304" pitchFamily="18" charset="0"/>
                <a:cs typeface="Times New Roman" panose="02020603050405020304" pitchFamily="18" charset="0"/>
              </a:rPr>
            </a:br>
            <a:r>
              <a:rPr lang="es-CO" sz="2000" dirty="0">
                <a:solidFill>
                  <a:schemeClr val="bg1"/>
                </a:solidFill>
                <a:latin typeface="Times New Roman" panose="02020603050405020304" pitchFamily="18" charset="0"/>
                <a:cs typeface="Times New Roman" panose="02020603050405020304" pitchFamily="18" charset="0"/>
              </a:rPr>
              <a:t>Dios se ha estado moviendo a lo largo de la historia. Nos motiva a ver cómo</a:t>
            </a:r>
            <a:br>
              <a:rPr lang="es-CO" sz="2000" dirty="0">
                <a:solidFill>
                  <a:schemeClr val="bg1"/>
                </a:solidFill>
                <a:latin typeface="Times New Roman" panose="02020603050405020304" pitchFamily="18" charset="0"/>
                <a:cs typeface="Times New Roman" panose="02020603050405020304" pitchFamily="18" charset="0"/>
              </a:rPr>
            </a:br>
            <a:r>
              <a:rPr lang="es-CO" sz="2000" dirty="0">
                <a:solidFill>
                  <a:schemeClr val="bg1"/>
                </a:solidFill>
                <a:latin typeface="Times New Roman" panose="02020603050405020304" pitchFamily="18" charset="0"/>
                <a:cs typeface="Times New Roman" panose="02020603050405020304" pitchFamily="18" charset="0"/>
              </a:rPr>
              <a:t>Dios está usando la vida de cada persona y está creando una historia única que merece ser contada para la gloria de Dios.</a:t>
            </a:r>
            <a:br>
              <a:rPr lang="es-CO" sz="2000" dirty="0">
                <a:solidFill>
                  <a:schemeClr val="bg1"/>
                </a:solidFill>
                <a:latin typeface="Times New Roman" panose="02020603050405020304" pitchFamily="18" charset="0"/>
                <a:cs typeface="Times New Roman" panose="02020603050405020304" pitchFamily="18" charset="0"/>
              </a:rPr>
            </a:br>
            <a:br>
              <a:rPr lang="es-CO" sz="2000" dirty="0">
                <a:solidFill>
                  <a:schemeClr val="bg1"/>
                </a:solidFill>
                <a:latin typeface="Times New Roman" panose="02020603050405020304" pitchFamily="18" charset="0"/>
                <a:cs typeface="Times New Roman" panose="02020603050405020304" pitchFamily="18" charset="0"/>
              </a:rPr>
            </a:br>
            <a:r>
              <a:rPr lang="es-CO" sz="2000" b="1" dirty="0">
                <a:solidFill>
                  <a:srgbClr val="FFC000"/>
                </a:solidFill>
                <a:latin typeface="Times New Roman" panose="02020603050405020304" pitchFamily="18" charset="0"/>
                <a:cs typeface="Times New Roman" panose="02020603050405020304" pitchFamily="18" charset="0"/>
              </a:rPr>
              <a:t>2. Identidad. </a:t>
            </a:r>
            <a:r>
              <a:rPr lang="es-CO" sz="2000" dirty="0">
                <a:solidFill>
                  <a:schemeClr val="bg1"/>
                </a:solidFill>
                <a:latin typeface="Times New Roman" panose="02020603050405020304" pitchFamily="18" charset="0"/>
                <a:cs typeface="Times New Roman" panose="02020603050405020304" pitchFamily="18" charset="0"/>
              </a:rPr>
              <a:t>Este ambiente destaca quiénes somos en Cristo. Según Efesios:</a:t>
            </a:r>
            <a:br>
              <a:rPr lang="es-CO" sz="2000" dirty="0">
                <a:solidFill>
                  <a:schemeClr val="bg1"/>
                </a:solidFill>
                <a:latin typeface="Times New Roman" panose="02020603050405020304" pitchFamily="18" charset="0"/>
                <a:cs typeface="Times New Roman" panose="02020603050405020304" pitchFamily="18" charset="0"/>
              </a:rPr>
            </a:br>
            <a:r>
              <a:rPr lang="es-CO" sz="2000" dirty="0">
                <a:solidFill>
                  <a:schemeClr val="bg1"/>
                </a:solidFill>
                <a:latin typeface="Times New Roman" panose="02020603050405020304" pitchFamily="18" charset="0"/>
                <a:cs typeface="Times New Roman" panose="02020603050405020304" pitchFamily="18" charset="0"/>
              </a:rPr>
              <a:t>hemos sido elegidos, adoptados, redimidos, sellados y se nos ha dado una herencia en Cristo. Esta convicción permite a los niños mantenerse firmes contra las identidades que podrían alejarlos de Dios en este mundo.</a:t>
            </a:r>
            <a:br>
              <a:rPr lang="es-CO" sz="2000" dirty="0">
                <a:solidFill>
                  <a:schemeClr val="bg1"/>
                </a:solidFill>
                <a:latin typeface="Times New Roman" panose="02020603050405020304" pitchFamily="18" charset="0"/>
                <a:cs typeface="Times New Roman" panose="02020603050405020304" pitchFamily="18" charset="0"/>
              </a:rPr>
            </a:br>
            <a:br>
              <a:rPr lang="es-CO" sz="2000" dirty="0">
                <a:solidFill>
                  <a:schemeClr val="bg1"/>
                </a:solidFill>
                <a:latin typeface="Times New Roman" panose="02020603050405020304" pitchFamily="18" charset="0"/>
                <a:cs typeface="Times New Roman" panose="02020603050405020304" pitchFamily="18" charset="0"/>
              </a:rPr>
            </a:br>
            <a:r>
              <a:rPr lang="es-CO" sz="2000" b="1" dirty="0">
                <a:solidFill>
                  <a:srgbClr val="FFC000"/>
                </a:solidFill>
                <a:latin typeface="Times New Roman" panose="02020603050405020304" pitchFamily="18" charset="0"/>
                <a:cs typeface="Times New Roman" panose="02020603050405020304" pitchFamily="18" charset="0"/>
              </a:rPr>
              <a:t>3. Comunidad de fe. </a:t>
            </a:r>
            <a:r>
              <a:rPr lang="es-CO" sz="2000" dirty="0">
                <a:solidFill>
                  <a:schemeClr val="bg1"/>
                </a:solidFill>
                <a:latin typeface="Times New Roman" panose="02020603050405020304" pitchFamily="18" charset="0"/>
                <a:cs typeface="Times New Roman" panose="02020603050405020304" pitchFamily="18" charset="0"/>
              </a:rPr>
              <a:t>Dios nos diseñó para vivir en comunidad y experimentarlo</a:t>
            </a:r>
            <a:br>
              <a:rPr lang="es-CO" sz="2000" dirty="0">
                <a:solidFill>
                  <a:schemeClr val="bg1"/>
                </a:solidFill>
                <a:latin typeface="Times New Roman" panose="02020603050405020304" pitchFamily="18" charset="0"/>
                <a:cs typeface="Times New Roman" panose="02020603050405020304" pitchFamily="18" charset="0"/>
              </a:rPr>
            </a:br>
            <a:r>
              <a:rPr lang="es-CO" sz="2000" dirty="0">
                <a:solidFill>
                  <a:schemeClr val="bg1"/>
                </a:solidFill>
                <a:latin typeface="Times New Roman" panose="02020603050405020304" pitchFamily="18" charset="0"/>
                <a:cs typeface="Times New Roman" panose="02020603050405020304" pitchFamily="18" charset="0"/>
              </a:rPr>
              <a:t>de maneras que solo pueden suceder en la proximidad unos de otros. La comunidad de fe crea un ambiente para equipar y discipular a los padres, celebrar la fidelidad de Dios y brindar una riqueza de adoración a través de la tradición y los rituales que ofrecen a los niños una identidad.</a:t>
            </a:r>
            <a:endParaRPr lang="es-ES_tradnl" sz="2000" dirty="0">
              <a:solidFill>
                <a:schemeClr val="bg1"/>
              </a:solidFill>
              <a:latin typeface="Times New Roman" panose="02020603050405020304" pitchFamily="18" charset="0"/>
              <a:cs typeface="Times New Roman" panose="02020603050405020304" pitchFamily="18" charset="0"/>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Resumen</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1328128"/>
      </p:ext>
    </p:extLst>
  </p:cSld>
  <p:clrMapOvr>
    <a:masterClrMapping/>
  </p:clrMapOvr>
  <p:transition spd="med"/>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10035" y="7165798"/>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763466" y="441980"/>
            <a:ext cx="11354710" cy="6356383"/>
          </a:xfrm>
          <a:prstGeom prst="rect">
            <a:avLst/>
          </a:prstGeom>
        </p:spPr>
        <p:txBody>
          <a:bodyPr>
            <a:noAutofit/>
          </a:bodyPr>
          <a:lstStyle/>
          <a:p>
            <a:pPr algn="l"/>
            <a:r>
              <a:rPr lang="es-CO" sz="2600" b="1" dirty="0">
                <a:solidFill>
                  <a:srgbClr val="10E4FF"/>
                </a:solidFill>
                <a:latin typeface="Times New Roman" panose="02020603050405020304" pitchFamily="18" charset="0"/>
                <a:cs typeface="Times New Roman" panose="02020603050405020304" pitchFamily="18" charset="0"/>
              </a:rPr>
              <a:t>los 10 ambientes que nos ayudarán a llevar a nuestros hijos a una vida de fe:</a:t>
            </a:r>
            <a:br>
              <a:rPr lang="es-CO" sz="2800" dirty="0">
                <a:solidFill>
                  <a:schemeClr val="bg1"/>
                </a:solidFill>
                <a:latin typeface="Times New Roman" panose="02020603050405020304" pitchFamily="18" charset="0"/>
                <a:cs typeface="Times New Roman" panose="02020603050405020304" pitchFamily="18" charset="0"/>
              </a:rPr>
            </a:br>
            <a:br>
              <a:rPr lang="es-CO" sz="2800" dirty="0">
                <a:solidFill>
                  <a:schemeClr val="bg1"/>
                </a:solidFill>
                <a:latin typeface="Times New Roman" panose="02020603050405020304" pitchFamily="18" charset="0"/>
                <a:cs typeface="Times New Roman" panose="02020603050405020304" pitchFamily="18" charset="0"/>
              </a:rPr>
            </a:br>
            <a:r>
              <a:rPr lang="es-CO" sz="2000" b="1" dirty="0">
                <a:solidFill>
                  <a:srgbClr val="FFC000"/>
                </a:solidFill>
                <a:latin typeface="Times New Roman" panose="02020603050405020304" pitchFamily="18" charset="0"/>
                <a:cs typeface="Times New Roman" panose="02020603050405020304" pitchFamily="18" charset="0"/>
              </a:rPr>
              <a:t>4. Amor y respeto. </a:t>
            </a:r>
            <a:r>
              <a:rPr lang="es-CO" sz="2000" b="1" dirty="0">
                <a:solidFill>
                  <a:schemeClr val="bg1"/>
                </a:solidFill>
                <a:latin typeface="Times New Roman" panose="02020603050405020304" pitchFamily="18" charset="0"/>
                <a:cs typeface="Times New Roman" panose="02020603050405020304" pitchFamily="18" charset="0"/>
              </a:rPr>
              <a:t>s</a:t>
            </a:r>
            <a:r>
              <a:rPr lang="es-CO" sz="2000" dirty="0">
                <a:solidFill>
                  <a:schemeClr val="bg1"/>
                </a:solidFill>
                <a:latin typeface="Times New Roman" panose="02020603050405020304" pitchFamily="18" charset="0"/>
                <a:cs typeface="Times New Roman" panose="02020603050405020304" pitchFamily="18" charset="0"/>
              </a:rPr>
              <a:t>in amor, nuestra fe se vuelve inútil. Este ambiente reconoce que los niños necesitan un ambiente de amor y respeto para ser libres de recibir y dar la gracia de Dios. Es innato en este ambiente el valor de que los niños sean respetados porque encarnan la imagen misma de Dios. Debemos hablarles a ellos y no de ellos, y comprometernos con un ambiente donde el amor y la aceptación nunca sean retenidos debido al comportamiento.</a:t>
            </a:r>
            <a:br>
              <a:rPr lang="es-CO" sz="2000" dirty="0">
                <a:solidFill>
                  <a:schemeClr val="bg1"/>
                </a:solidFill>
                <a:latin typeface="Times New Roman" panose="02020603050405020304" pitchFamily="18" charset="0"/>
                <a:cs typeface="Times New Roman" panose="02020603050405020304" pitchFamily="18" charset="0"/>
              </a:rPr>
            </a:br>
            <a:br>
              <a:rPr lang="es-CO" sz="2000" dirty="0">
                <a:solidFill>
                  <a:schemeClr val="bg1"/>
                </a:solidFill>
                <a:latin typeface="Times New Roman" panose="02020603050405020304" pitchFamily="18" charset="0"/>
                <a:cs typeface="Times New Roman" panose="02020603050405020304" pitchFamily="18" charset="0"/>
              </a:rPr>
            </a:br>
            <a:r>
              <a:rPr lang="es-CO" sz="2000" b="1" dirty="0">
                <a:solidFill>
                  <a:srgbClr val="FFC000"/>
                </a:solidFill>
                <a:latin typeface="Times New Roman" panose="02020603050405020304" pitchFamily="18" charset="0"/>
                <a:cs typeface="Times New Roman" panose="02020603050405020304" pitchFamily="18" charset="0"/>
              </a:rPr>
              <a:t>5. Servicio. </a:t>
            </a:r>
            <a:r>
              <a:rPr lang="es-CO" sz="2000" dirty="0">
                <a:solidFill>
                  <a:schemeClr val="bg1"/>
                </a:solidFill>
                <a:latin typeface="Times New Roman" panose="02020603050405020304" pitchFamily="18" charset="0"/>
                <a:cs typeface="Times New Roman" panose="02020603050405020304" pitchFamily="18" charset="0"/>
              </a:rPr>
              <a:t>Esta postura del corazón plantea la pregunta: «¿Qué hay que hacer?» Le permite al Espíritu Santo cultivar la sensibilidad hacia los demás con una causa que es más grande que la vida individual. Ayuda a cumplir el mandato de que, como seguidores de Cristo, debemos ver nuestra vida como un sacrificio vivo que damos generosamente.</a:t>
            </a:r>
            <a:br>
              <a:rPr lang="es-CO" sz="2000" dirty="0">
                <a:solidFill>
                  <a:schemeClr val="bg1"/>
                </a:solidFill>
                <a:latin typeface="Times New Roman" panose="02020603050405020304" pitchFamily="18" charset="0"/>
                <a:cs typeface="Times New Roman" panose="02020603050405020304" pitchFamily="18" charset="0"/>
              </a:rPr>
            </a:br>
            <a:br>
              <a:rPr lang="es-CO" sz="2000" dirty="0">
                <a:solidFill>
                  <a:schemeClr val="bg1"/>
                </a:solidFill>
                <a:latin typeface="Times New Roman" panose="02020603050405020304" pitchFamily="18" charset="0"/>
                <a:cs typeface="Times New Roman" panose="02020603050405020304" pitchFamily="18" charset="0"/>
              </a:rPr>
            </a:br>
            <a:r>
              <a:rPr lang="es-CO" sz="2000" b="1" dirty="0">
                <a:solidFill>
                  <a:srgbClr val="FFC000"/>
                </a:solidFill>
                <a:latin typeface="Times New Roman" panose="02020603050405020304" pitchFamily="18" charset="0"/>
                <a:cs typeface="Times New Roman" panose="02020603050405020304" pitchFamily="18" charset="0"/>
              </a:rPr>
              <a:t>6. Fuera de la zona de comodidad. </a:t>
            </a:r>
            <a:r>
              <a:rPr lang="es-CO" sz="2000" dirty="0">
                <a:solidFill>
                  <a:schemeClr val="bg1"/>
                </a:solidFill>
                <a:latin typeface="Times New Roman" panose="02020603050405020304" pitchFamily="18" charset="0"/>
                <a:cs typeface="Times New Roman" panose="02020603050405020304" pitchFamily="18" charset="0"/>
              </a:rPr>
              <a:t>A medida que los niños tienen el desafío</a:t>
            </a:r>
            <a:br>
              <a:rPr lang="es-CO" sz="2000" dirty="0">
                <a:solidFill>
                  <a:schemeClr val="bg1"/>
                </a:solidFill>
                <a:latin typeface="Times New Roman" panose="02020603050405020304" pitchFamily="18" charset="0"/>
                <a:cs typeface="Times New Roman" panose="02020603050405020304" pitchFamily="18" charset="0"/>
              </a:rPr>
            </a:br>
            <a:r>
              <a:rPr lang="es-CO" sz="2000" dirty="0">
                <a:solidFill>
                  <a:schemeClr val="bg1"/>
                </a:solidFill>
                <a:latin typeface="Times New Roman" panose="02020603050405020304" pitchFamily="18" charset="0"/>
                <a:cs typeface="Times New Roman" panose="02020603050405020304" pitchFamily="18" charset="0"/>
              </a:rPr>
              <a:t>de salir de su zona de comodidad desde una edad temprana, aprenden y</a:t>
            </a:r>
            <a:br>
              <a:rPr lang="es-CO" sz="2000" dirty="0">
                <a:solidFill>
                  <a:schemeClr val="bg1"/>
                </a:solidFill>
                <a:latin typeface="Times New Roman" panose="02020603050405020304" pitchFamily="18" charset="0"/>
                <a:cs typeface="Times New Roman" panose="02020603050405020304" pitchFamily="18" charset="0"/>
              </a:rPr>
            </a:br>
            <a:r>
              <a:rPr lang="es-CO" sz="2000" dirty="0">
                <a:solidFill>
                  <a:schemeClr val="bg1"/>
                </a:solidFill>
                <a:latin typeface="Times New Roman" panose="02020603050405020304" pitchFamily="18" charset="0"/>
                <a:cs typeface="Times New Roman" panose="02020603050405020304" pitchFamily="18" charset="0"/>
              </a:rPr>
              <a:t>experimentan una dependencia del Espíritu Santo para equiparlos y fortalecerlos más allá de sus habilidades y deseos naturales. Este ambiente inspira a una generación a buscar no consuelo, sino una vida radical de fe en Cristo.</a:t>
            </a:r>
            <a:endParaRPr lang="es-ES_tradnl" sz="2000" dirty="0">
              <a:solidFill>
                <a:schemeClr val="bg1"/>
              </a:solidFill>
              <a:latin typeface="Times New Roman" panose="02020603050405020304" pitchFamily="18" charset="0"/>
              <a:cs typeface="Times New Roman" panose="02020603050405020304" pitchFamily="18" charset="0"/>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Resumen</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8378139"/>
      </p:ext>
    </p:extLst>
  </p:cSld>
  <p:clrMapOvr>
    <a:masterClrMapping/>
  </p:clrMapOvr>
  <p:transition spd="med"/>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10035" y="7165798"/>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763466" y="309460"/>
            <a:ext cx="11354710" cy="6592777"/>
          </a:xfrm>
          <a:prstGeom prst="rect">
            <a:avLst/>
          </a:prstGeom>
        </p:spPr>
        <p:txBody>
          <a:bodyPr>
            <a:noAutofit/>
          </a:bodyPr>
          <a:lstStyle/>
          <a:p>
            <a:pPr algn="l"/>
            <a:r>
              <a:rPr lang="es-CO" sz="2600" b="1" dirty="0">
                <a:solidFill>
                  <a:srgbClr val="10E4FF"/>
                </a:solidFill>
                <a:latin typeface="Times New Roman" panose="02020603050405020304" pitchFamily="18" charset="0"/>
                <a:cs typeface="Times New Roman" panose="02020603050405020304" pitchFamily="18" charset="0"/>
              </a:rPr>
              <a:t>los 10 ambientes que nos ayudarán a llevar a nuestros hijos a una vida de fe:</a:t>
            </a:r>
            <a:br>
              <a:rPr lang="es-CO" sz="2800" dirty="0">
                <a:solidFill>
                  <a:schemeClr val="bg1"/>
                </a:solidFill>
                <a:latin typeface="Times New Roman" panose="02020603050405020304" pitchFamily="18" charset="0"/>
                <a:cs typeface="Times New Roman" panose="02020603050405020304" pitchFamily="18" charset="0"/>
              </a:rPr>
            </a:br>
            <a:br>
              <a:rPr lang="es-CO" sz="1900" dirty="0">
                <a:solidFill>
                  <a:schemeClr val="bg1"/>
                </a:solidFill>
                <a:latin typeface="Times New Roman" panose="02020603050405020304" pitchFamily="18" charset="0"/>
                <a:cs typeface="Times New Roman" panose="02020603050405020304" pitchFamily="18" charset="0"/>
              </a:rPr>
            </a:br>
            <a:r>
              <a:rPr lang="es-CO" sz="1900" b="1" dirty="0">
                <a:solidFill>
                  <a:srgbClr val="FFC000"/>
                </a:solidFill>
                <a:latin typeface="Times New Roman" panose="02020603050405020304" pitchFamily="18" charset="0"/>
                <a:cs typeface="Times New Roman" panose="02020603050405020304" pitchFamily="18" charset="0"/>
              </a:rPr>
              <a:t>7. Responsabilidad. </a:t>
            </a:r>
            <a:r>
              <a:rPr lang="es-CO" sz="1900" dirty="0">
                <a:solidFill>
                  <a:schemeClr val="bg1"/>
                </a:solidFill>
                <a:latin typeface="Times New Roman" panose="02020603050405020304" pitchFamily="18" charset="0"/>
                <a:cs typeface="Times New Roman" panose="02020603050405020304" pitchFamily="18" charset="0"/>
              </a:rPr>
              <a:t>Este ambiente permite a los niños tomar posesión de sus vidas, dones y recursos ante Dios. Además, los niños tienen el desafío de asumir la responsabilidad de sus hermanos y hermanas en Cristo, así como de aquellos que están espiritualmente perdidos. Nuestra esperanza es que el Espíritu Santo use este ambiente para nutrir a cada niño dentro de una cosmovisión con mentalidad de reino, desde un lugar no de carga sino de alguien a quien se le ha confiado un gran llamado.</a:t>
            </a:r>
            <a:br>
              <a:rPr lang="es-CO" sz="1900" dirty="0">
                <a:solidFill>
                  <a:schemeClr val="bg1"/>
                </a:solidFill>
                <a:latin typeface="Times New Roman" panose="02020603050405020304" pitchFamily="18" charset="0"/>
                <a:cs typeface="Times New Roman" panose="02020603050405020304" pitchFamily="18" charset="0"/>
              </a:rPr>
            </a:br>
            <a:br>
              <a:rPr lang="es-CO" sz="1900" dirty="0">
                <a:solidFill>
                  <a:schemeClr val="bg1"/>
                </a:solidFill>
                <a:latin typeface="Times New Roman" panose="02020603050405020304" pitchFamily="18" charset="0"/>
                <a:cs typeface="Times New Roman" panose="02020603050405020304" pitchFamily="18" charset="0"/>
              </a:rPr>
            </a:br>
            <a:r>
              <a:rPr lang="es-CO" sz="1900" b="1" dirty="0">
                <a:solidFill>
                  <a:srgbClr val="FFC000"/>
                </a:solidFill>
                <a:latin typeface="Times New Roman" panose="02020603050405020304" pitchFamily="18" charset="0"/>
                <a:cs typeface="Times New Roman" panose="02020603050405020304" pitchFamily="18" charset="0"/>
              </a:rPr>
              <a:t>8. Corrección de rumbo. </a:t>
            </a:r>
            <a:r>
              <a:rPr lang="es-CO" sz="1900" dirty="0">
                <a:solidFill>
                  <a:schemeClr val="bg1"/>
                </a:solidFill>
                <a:latin typeface="Times New Roman" panose="02020603050405020304" pitchFamily="18" charset="0"/>
                <a:cs typeface="Times New Roman" panose="02020603050405020304" pitchFamily="18" charset="0"/>
              </a:rPr>
              <a:t>Este ambiente surge de Hebreos 12: 11-13, y es lo opuesto al castigo. En cambio, la disciplina bíblica para un niño abarca: Una temporada de dolor, Una oportunidad para construir en el amor y Una visión de un camino corregido con el propósito de sanar en su esencia.</a:t>
            </a:r>
            <a:br>
              <a:rPr lang="es-CO" sz="1900" dirty="0">
                <a:solidFill>
                  <a:schemeClr val="bg1"/>
                </a:solidFill>
                <a:latin typeface="Times New Roman" panose="02020603050405020304" pitchFamily="18" charset="0"/>
                <a:cs typeface="Times New Roman" panose="02020603050405020304" pitchFamily="18" charset="0"/>
              </a:rPr>
            </a:br>
            <a:br>
              <a:rPr lang="es-CO" sz="1900" dirty="0">
                <a:solidFill>
                  <a:schemeClr val="bg1"/>
                </a:solidFill>
                <a:latin typeface="Times New Roman" panose="02020603050405020304" pitchFamily="18" charset="0"/>
                <a:cs typeface="Times New Roman" panose="02020603050405020304" pitchFamily="18" charset="0"/>
              </a:rPr>
            </a:br>
            <a:r>
              <a:rPr lang="es-CO" sz="1900" b="1" dirty="0">
                <a:solidFill>
                  <a:srgbClr val="FFC000"/>
                </a:solidFill>
                <a:latin typeface="Times New Roman" panose="02020603050405020304" pitchFamily="18" charset="0"/>
                <a:cs typeface="Times New Roman" panose="02020603050405020304" pitchFamily="18" charset="0"/>
              </a:rPr>
              <a:t>9 reconocimiento. </a:t>
            </a:r>
            <a:r>
              <a:rPr lang="es-CO" sz="1900" dirty="0">
                <a:solidFill>
                  <a:schemeClr val="bg1"/>
                </a:solidFill>
                <a:latin typeface="Times New Roman" panose="02020603050405020304" pitchFamily="18" charset="0"/>
                <a:cs typeface="Times New Roman" panose="02020603050405020304" pitchFamily="18" charset="0"/>
              </a:rPr>
              <a:t>Nada es más importante que conocer y ser conocido por Dios. Vivimos en un mundo que niega la verdad absoluta y, sin embargo, la Palabra de Dios ofrece precisamente eso. A medida que nosotros, al conocer personalmente a Dios, creamos un ambiente que defiende y muestra la verdad de Dios, les damos a los niños la seguridad de ser conocidos por Dios a través de una relación con Él en Cristo.</a:t>
            </a:r>
            <a:br>
              <a:rPr lang="es-CO" sz="1900" dirty="0">
                <a:solidFill>
                  <a:schemeClr val="bg1"/>
                </a:solidFill>
                <a:latin typeface="Times New Roman" panose="02020603050405020304" pitchFamily="18" charset="0"/>
                <a:cs typeface="Times New Roman" panose="02020603050405020304" pitchFamily="18" charset="0"/>
              </a:rPr>
            </a:br>
            <a:br>
              <a:rPr lang="es-CO" sz="1900" dirty="0">
                <a:solidFill>
                  <a:schemeClr val="bg1"/>
                </a:solidFill>
                <a:latin typeface="Times New Roman" panose="02020603050405020304" pitchFamily="18" charset="0"/>
                <a:cs typeface="Times New Roman" panose="02020603050405020304" pitchFamily="18" charset="0"/>
              </a:rPr>
            </a:br>
            <a:r>
              <a:rPr lang="es-CO" sz="1900" b="1" dirty="0">
                <a:solidFill>
                  <a:srgbClr val="FFC000"/>
                </a:solidFill>
                <a:latin typeface="Times New Roman" panose="02020603050405020304" pitchFamily="18" charset="0"/>
                <a:cs typeface="Times New Roman" panose="02020603050405020304" pitchFamily="18" charset="0"/>
              </a:rPr>
              <a:t>10. Ejemplo. </a:t>
            </a:r>
            <a:r>
              <a:rPr lang="es-CO" sz="1900" dirty="0">
                <a:solidFill>
                  <a:schemeClr val="bg1"/>
                </a:solidFill>
                <a:latin typeface="Times New Roman" panose="02020603050405020304" pitchFamily="18" charset="0"/>
                <a:cs typeface="Times New Roman" panose="02020603050405020304" pitchFamily="18" charset="0"/>
              </a:rPr>
              <a:t>El contenido bíblico debe expresarse en una vida práctica para que marque una diferencia espiritualmente. Saber es el «quién», mientras que modelar es el «cómo». Este ambiente es un ejemplo práctico de lo que significa para los niños poner su fe en acción.</a:t>
            </a:r>
            <a:endParaRPr lang="es-ES_tradnl" sz="1900" dirty="0">
              <a:solidFill>
                <a:schemeClr val="bg1"/>
              </a:solidFill>
              <a:latin typeface="Times New Roman" panose="02020603050405020304" pitchFamily="18" charset="0"/>
              <a:cs typeface="Times New Roman" panose="02020603050405020304" pitchFamily="18" charset="0"/>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Resumen</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4275929"/>
      </p:ext>
    </p:extLst>
  </p:cSld>
  <p:clrMapOvr>
    <a:masterClrMapping/>
  </p:clrMapOvr>
  <p:transition spd="med"/>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10035" y="7165798"/>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1709530" y="1951696"/>
            <a:ext cx="10408646" cy="3296351"/>
          </a:xfrm>
          <a:prstGeom prst="rect">
            <a:avLst/>
          </a:prstGeom>
        </p:spPr>
        <p:txBody>
          <a:bodyPr>
            <a:noAutofit/>
          </a:bodyPr>
          <a:lstStyle/>
          <a:p>
            <a:pPr algn="ctr"/>
            <a:r>
              <a:rPr lang="es-CO" sz="7200" b="1" dirty="0">
                <a:solidFill>
                  <a:srgbClr val="10E4FF"/>
                </a:solidFill>
                <a:latin typeface="Times New Roman" panose="02020603050405020304" pitchFamily="18" charset="0"/>
                <a:cs typeface="Times New Roman" panose="02020603050405020304" pitchFamily="18" charset="0"/>
              </a:rPr>
              <a:t>REFLEXIÓN FINAL</a:t>
            </a:r>
            <a:br>
              <a:rPr lang="es-CO" sz="7200" b="1" dirty="0">
                <a:solidFill>
                  <a:srgbClr val="10E4FF"/>
                </a:solidFill>
                <a:latin typeface="Times New Roman" panose="02020603050405020304" pitchFamily="18" charset="0"/>
                <a:cs typeface="Times New Roman" panose="02020603050405020304" pitchFamily="18" charset="0"/>
              </a:rPr>
            </a:br>
            <a:r>
              <a:rPr lang="es-CO" sz="7200" b="1" dirty="0">
                <a:solidFill>
                  <a:srgbClr val="10E4FF"/>
                </a:solidFill>
                <a:latin typeface="Times New Roman" panose="02020603050405020304" pitchFamily="18" charset="0"/>
                <a:cs typeface="Times New Roman" panose="02020603050405020304" pitchFamily="18" charset="0"/>
              </a:rPr>
              <a:t>Y</a:t>
            </a:r>
            <a:br>
              <a:rPr lang="es-CO" sz="7200" b="1" dirty="0">
                <a:solidFill>
                  <a:srgbClr val="10E4FF"/>
                </a:solidFill>
                <a:latin typeface="Times New Roman" panose="02020603050405020304" pitchFamily="18" charset="0"/>
                <a:cs typeface="Times New Roman" panose="02020603050405020304" pitchFamily="18" charset="0"/>
              </a:rPr>
            </a:br>
            <a:r>
              <a:rPr lang="es-CO" sz="7200" b="1" dirty="0">
                <a:solidFill>
                  <a:srgbClr val="10E4FF"/>
                </a:solidFill>
                <a:latin typeface="Times New Roman" panose="02020603050405020304" pitchFamily="18" charset="0"/>
                <a:cs typeface="Times New Roman" panose="02020603050405020304" pitchFamily="18" charset="0"/>
              </a:rPr>
              <a:t>ORACIÓN</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9384966"/>
      </p:ext>
    </p:extLst>
  </p:cSld>
  <p:clrMapOvr>
    <a:masterClrMapping/>
  </p:clrMapOvr>
  <p:transition spd="med"/>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7707959"/>
          </a:xfrm>
          <a:prstGeom prst="rect">
            <a:avLst/>
          </a:prstGeom>
          <a:pattFill prst="pct5">
            <a:fgClr>
              <a:srgbClr val="FFFFFF"/>
            </a:fgClr>
            <a:bgClr>
              <a:schemeClr val="bg1"/>
            </a:bgClr>
          </a:pattFill>
        </p:spPr>
      </p:pic>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8938039" y="627513"/>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77C589A5-E689-AD2A-EC66-AA7AE9259B7C}"/>
              </a:ext>
            </a:extLst>
          </p:cNvPr>
          <p:cNvPicPr>
            <a:picLocks noChangeAspect="1"/>
          </p:cNvPicPr>
          <p:nvPr/>
        </p:nvPicPr>
        <p:blipFill>
          <a:blip r:embed="rId5"/>
          <a:stretch>
            <a:fillRect/>
          </a:stretch>
        </p:blipFill>
        <p:spPr>
          <a:xfrm>
            <a:off x="4385917" y="309460"/>
            <a:ext cx="4968667" cy="7398499"/>
          </a:xfrm>
          <a:prstGeom prst="rect">
            <a:avLst/>
          </a:prstGeom>
        </p:spPr>
      </p:pic>
      <p:pic>
        <p:nvPicPr>
          <p:cNvPr id="8" name="Picture 7">
            <a:extLst>
              <a:ext uri="{FF2B5EF4-FFF2-40B4-BE49-F238E27FC236}">
                <a16:creationId xmlns:a16="http://schemas.microsoft.com/office/drawing/2014/main" id="{CE21A1A9-CEBA-C003-87CD-308BB8A1E256}"/>
              </a:ext>
            </a:extLst>
          </p:cNvPr>
          <p:cNvPicPr>
            <a:picLocks noChangeAspect="1"/>
          </p:cNvPicPr>
          <p:nvPr/>
        </p:nvPicPr>
        <p:blipFill>
          <a:blip r:embed="rId6"/>
          <a:stretch>
            <a:fillRect/>
          </a:stretch>
        </p:blipFill>
        <p:spPr>
          <a:xfrm>
            <a:off x="2755347" y="7898151"/>
            <a:ext cx="7004879" cy="1716107"/>
          </a:xfrm>
          <a:prstGeom prst="rect">
            <a:avLst/>
          </a:prstGeom>
        </p:spPr>
      </p:pic>
    </p:spTree>
    <p:extLst>
      <p:ext uri="{BB962C8B-B14F-4D97-AF65-F5344CB8AC3E}">
        <p14:creationId xmlns:p14="http://schemas.microsoft.com/office/powerpoint/2010/main" val="292176126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25044" y="7005453"/>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448787" y="2345621"/>
            <a:ext cx="4685922" cy="2411468"/>
          </a:xfrm>
          <a:prstGeom prst="rect">
            <a:avLst/>
          </a:prstGeom>
        </p:spPr>
        <p:txBody>
          <a:bodyPr>
            <a:noAutofit/>
          </a:bodyPr>
          <a:lstStyle/>
          <a:p>
            <a:pPr algn="l"/>
            <a:r>
              <a:rPr lang="es-CO" sz="4800" b="1" dirty="0">
                <a:solidFill>
                  <a:srgbClr val="FFC000"/>
                </a:solidFill>
                <a:latin typeface="Times New Roman"/>
                <a:cs typeface="Times New Roman"/>
              </a:rPr>
              <a:t>Actividad #2</a:t>
            </a:r>
            <a:br>
              <a:rPr lang="es-CO" sz="3600" b="1" dirty="0">
                <a:solidFill>
                  <a:schemeClr val="bg1"/>
                </a:solidFill>
                <a:latin typeface="Times New Roman"/>
                <a:cs typeface="Times New Roman"/>
              </a:rPr>
            </a:br>
            <a:br>
              <a:rPr lang="es-CO" sz="3600" b="1" dirty="0">
                <a:solidFill>
                  <a:schemeClr val="bg1"/>
                </a:solidFill>
                <a:latin typeface="Times New Roman"/>
                <a:cs typeface="Times New Roman"/>
              </a:rPr>
            </a:br>
            <a:endParaRPr lang="es-ES_tradnl" sz="3600" b="1" dirty="0">
              <a:solidFill>
                <a:schemeClr val="bg1"/>
              </a:solidFill>
              <a:latin typeface="Times New Roman"/>
              <a:cs typeface="Times New Roman"/>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1</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hape 154">
            <a:extLst>
              <a:ext uri="{FF2B5EF4-FFF2-40B4-BE49-F238E27FC236}">
                <a16:creationId xmlns:a16="http://schemas.microsoft.com/office/drawing/2014/main" id="{62E4F182-B2E5-0226-FE2A-B7F1F935E2DA}"/>
              </a:ext>
            </a:extLst>
          </p:cNvPr>
          <p:cNvSpPr txBox="1">
            <a:spLocks/>
          </p:cNvSpPr>
          <p:nvPr/>
        </p:nvSpPr>
        <p:spPr>
          <a:xfrm>
            <a:off x="5577280" y="903930"/>
            <a:ext cx="6855043" cy="509930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Autofit/>
          </a:bodyPr>
          <a:lstStyle>
            <a:lvl1pPr marL="0" marR="0" indent="0" algn="r" defTabSz="584200" rtl="0" latinLnBrk="0">
              <a:lnSpc>
                <a:spcPct val="80000"/>
              </a:lnSpc>
              <a:spcBef>
                <a:spcPts val="0"/>
              </a:spcBef>
              <a:spcAft>
                <a:spcPts val="0"/>
              </a:spcAft>
              <a:buClrTx/>
              <a:buSzTx/>
              <a:buFontTx/>
              <a:buNone/>
              <a:tabLst/>
              <a:defRPr sz="12100" b="0" i="0" u="none" strike="noStrike" cap="all" spc="0" baseline="0">
                <a:ln>
                  <a:noFill/>
                </a:ln>
                <a:solidFill>
                  <a:srgbClr val="5C5C5C"/>
                </a:solidFill>
                <a:uFillTx/>
                <a:latin typeface="+mn-lt"/>
                <a:ea typeface="+mn-ea"/>
                <a:cs typeface="+mn-cs"/>
                <a:sym typeface="DIN Condensed"/>
              </a:defRPr>
            </a:lvl1pPr>
            <a:lvl2pPr marL="0" marR="0" indent="228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2pPr>
            <a:lvl3pPr marL="0" marR="0" indent="457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3pPr>
            <a:lvl4pPr marL="0" marR="0" indent="685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4pPr>
            <a:lvl5pPr marL="0" marR="0" indent="9144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5pPr>
            <a:lvl6pPr marL="0" marR="0" indent="11430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6pPr>
            <a:lvl7pPr marL="0" marR="0" indent="1371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7pPr>
            <a:lvl8pPr marL="0" marR="0" indent="1600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8pPr>
            <a:lvl9pPr marL="0" marR="0" indent="1828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9pPr>
          </a:lstStyle>
          <a:p>
            <a:pPr algn="l" hangingPunct="1"/>
            <a:r>
              <a:rPr lang="es-CO" sz="2400" dirty="0">
                <a:solidFill>
                  <a:schemeClr val="bg1"/>
                </a:solidFill>
                <a:latin typeface="Times New Roman"/>
                <a:cs typeface="Times New Roman"/>
              </a:rPr>
              <a:t>Piense en estas preguntas por algunos minutos y escriba sus respuestas en el cuaderno de actividades – pagina 3:</a:t>
            </a:r>
          </a:p>
          <a:p>
            <a:pPr algn="l" hangingPunct="1"/>
            <a:endParaRPr lang="es-CO" sz="2400" dirty="0">
              <a:solidFill>
                <a:schemeClr val="bg1"/>
              </a:solidFill>
              <a:latin typeface="Times New Roman"/>
              <a:cs typeface="Times New Roman"/>
            </a:endParaRPr>
          </a:p>
          <a:p>
            <a:pPr marL="342900" indent="-342900" algn="l" hangingPunct="1">
              <a:buFont typeface="Arial" panose="020B0604020202020204" pitchFamily="34" charset="0"/>
              <a:buChar char="•"/>
            </a:pPr>
            <a:r>
              <a:rPr lang="es-CO" sz="2400" dirty="0">
                <a:solidFill>
                  <a:schemeClr val="bg1"/>
                </a:solidFill>
                <a:latin typeface="Times New Roman"/>
                <a:cs typeface="Times New Roman"/>
              </a:rPr>
              <a:t>Mencione un objetivo que tiene para sus hijos o con los niños que son parte de su vida.</a:t>
            </a:r>
          </a:p>
          <a:p>
            <a:pPr marL="342900" indent="-342900" algn="l" hangingPunct="1">
              <a:buFont typeface="Arial" panose="020B0604020202020204" pitchFamily="34" charset="0"/>
              <a:buChar char="•"/>
            </a:pPr>
            <a:endParaRPr lang="es-CO" sz="2400" dirty="0">
              <a:solidFill>
                <a:schemeClr val="bg1"/>
              </a:solidFill>
              <a:latin typeface="Times New Roman"/>
              <a:cs typeface="Times New Roman"/>
            </a:endParaRPr>
          </a:p>
          <a:p>
            <a:pPr marL="342900" indent="-342900" algn="l" hangingPunct="1">
              <a:buFont typeface="Arial" panose="020B0604020202020204" pitchFamily="34" charset="0"/>
              <a:buChar char="•"/>
            </a:pPr>
            <a:r>
              <a:rPr lang="es-CO" sz="2400" dirty="0">
                <a:solidFill>
                  <a:schemeClr val="bg1"/>
                </a:solidFill>
                <a:latin typeface="Times New Roman"/>
                <a:cs typeface="Times New Roman"/>
              </a:rPr>
              <a:t>¿Cómo cree que este entrenamiento le ayudará a lograr su objetivo?</a:t>
            </a:r>
          </a:p>
          <a:p>
            <a:pPr algn="l" hangingPunct="1"/>
            <a:endParaRPr lang="es-CO" sz="2400" dirty="0">
              <a:solidFill>
                <a:schemeClr val="bg1"/>
              </a:solidFill>
              <a:latin typeface="Times New Roman"/>
              <a:cs typeface="Times New Roman"/>
            </a:endParaRPr>
          </a:p>
          <a:p>
            <a:pPr algn="l" hangingPunct="1"/>
            <a:r>
              <a:rPr lang="es-CO" sz="2400" dirty="0">
                <a:solidFill>
                  <a:schemeClr val="bg1"/>
                </a:solidFill>
                <a:latin typeface="Times New Roman"/>
                <a:cs typeface="Times New Roman"/>
              </a:rPr>
              <a:t>Ore y pídale a Dios que le brinde su dirección y sabiduría durante este</a:t>
            </a:r>
          </a:p>
          <a:p>
            <a:pPr algn="l" hangingPunct="1"/>
            <a:r>
              <a:rPr lang="es-CO" sz="2400" dirty="0">
                <a:solidFill>
                  <a:schemeClr val="bg1"/>
                </a:solidFill>
                <a:latin typeface="Times New Roman"/>
                <a:cs typeface="Times New Roman"/>
              </a:rPr>
              <a:t>entrenamiento.</a:t>
            </a:r>
            <a:endParaRPr lang="es-ES_tradnl" sz="2400" dirty="0">
              <a:solidFill>
                <a:schemeClr val="bg1"/>
              </a:solidFill>
              <a:latin typeface="Times New Roman"/>
              <a:cs typeface="Times New Roman"/>
            </a:endParaRPr>
          </a:p>
        </p:txBody>
      </p:sp>
    </p:spTree>
    <p:extLst>
      <p:ext uri="{BB962C8B-B14F-4D97-AF65-F5344CB8AC3E}">
        <p14:creationId xmlns:p14="http://schemas.microsoft.com/office/powerpoint/2010/main" val="148064467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10035" y="7165798"/>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6290917" y="2161400"/>
            <a:ext cx="5873828" cy="4686345"/>
          </a:xfrm>
          <a:prstGeom prst="rect">
            <a:avLst/>
          </a:prstGeom>
        </p:spPr>
        <p:txBody>
          <a:bodyPr>
            <a:noAutofit/>
          </a:bodyPr>
          <a:lstStyle/>
          <a:p>
            <a:pPr algn="l"/>
            <a:r>
              <a:rPr lang="es-ES_tradnl" sz="3200" dirty="0">
                <a:solidFill>
                  <a:schemeClr val="bg1"/>
                </a:solidFill>
                <a:latin typeface="Times New Roman" panose="02020603050405020304" pitchFamily="18" charset="0"/>
                <a:cs typeface="Times New Roman" panose="02020603050405020304" pitchFamily="18" charset="0"/>
              </a:rPr>
              <a:t>1. CRIAR HIJOS QUE ESTÁN EN EL MUNDO, PERO NO SON DE ÉL.</a:t>
            </a:r>
            <a:br>
              <a:rPr lang="es-ES_tradnl" sz="3200" dirty="0">
                <a:solidFill>
                  <a:schemeClr val="bg1"/>
                </a:solidFill>
                <a:latin typeface="Times New Roman" panose="02020603050405020304" pitchFamily="18" charset="0"/>
                <a:cs typeface="Times New Roman" panose="02020603050405020304" pitchFamily="18" charset="0"/>
              </a:rPr>
            </a:br>
            <a:br>
              <a:rPr lang="es-ES_tradnl" sz="3200" dirty="0">
                <a:solidFill>
                  <a:schemeClr val="bg1"/>
                </a:solidFill>
                <a:latin typeface="Times New Roman" panose="02020603050405020304" pitchFamily="18" charset="0"/>
                <a:cs typeface="Times New Roman" panose="02020603050405020304" pitchFamily="18" charset="0"/>
              </a:rPr>
            </a:br>
            <a:r>
              <a:rPr lang="es-ES_tradnl" sz="3200" dirty="0">
                <a:solidFill>
                  <a:schemeClr val="bg1"/>
                </a:solidFill>
                <a:latin typeface="Times New Roman" panose="02020603050405020304" pitchFamily="18" charset="0"/>
                <a:cs typeface="Times New Roman" panose="02020603050405020304" pitchFamily="18" charset="0"/>
              </a:rPr>
              <a:t>2. CRIAR HIJOS QUE CONOCEN SU IDENTIDAD EN CRISTO.</a:t>
            </a:r>
            <a:br>
              <a:rPr lang="es-ES_tradnl" sz="3200" dirty="0">
                <a:solidFill>
                  <a:schemeClr val="bg1"/>
                </a:solidFill>
                <a:latin typeface="Times New Roman" panose="02020603050405020304" pitchFamily="18" charset="0"/>
                <a:cs typeface="Times New Roman" panose="02020603050405020304" pitchFamily="18" charset="0"/>
              </a:rPr>
            </a:br>
            <a:br>
              <a:rPr lang="es-ES_tradnl" sz="3200" dirty="0">
                <a:solidFill>
                  <a:schemeClr val="bg1"/>
                </a:solidFill>
                <a:latin typeface="Times New Roman" panose="02020603050405020304" pitchFamily="18" charset="0"/>
                <a:cs typeface="Times New Roman" panose="02020603050405020304" pitchFamily="18" charset="0"/>
              </a:rPr>
            </a:br>
            <a:r>
              <a:rPr lang="es-ES_tradnl" sz="3200" dirty="0">
                <a:solidFill>
                  <a:schemeClr val="bg1"/>
                </a:solidFill>
                <a:latin typeface="Times New Roman" panose="02020603050405020304" pitchFamily="18" charset="0"/>
                <a:cs typeface="Times New Roman" panose="02020603050405020304" pitchFamily="18" charset="0"/>
              </a:rPr>
              <a:t>3. </a:t>
            </a:r>
            <a:r>
              <a:rPr lang="es-ES_tradnl" sz="3200" dirty="0">
                <a:solidFill>
                  <a:schemeClr val="bg1"/>
                </a:solidFill>
                <a:latin typeface="Times New Roman"/>
                <a:cs typeface="Times New Roman"/>
              </a:rPr>
              <a:t>CRIAR HIJOS AMÁNDOLOS COMO INDIVIDUOS ÚNICOS.</a:t>
            </a:r>
            <a:br>
              <a:rPr lang="es-ES_tradnl" sz="3200" dirty="0">
                <a:solidFill>
                  <a:schemeClr val="bg1"/>
                </a:solidFill>
                <a:latin typeface="Times New Roman" panose="02020603050405020304" pitchFamily="18" charset="0"/>
                <a:cs typeface="Times New Roman" panose="02020603050405020304" pitchFamily="18" charset="0"/>
              </a:rPr>
            </a:b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55" name="Shape 155"/>
          <p:cNvSpPr>
            <a:spLocks noGrp="1"/>
          </p:cNvSpPr>
          <p:nvPr>
            <p:ph type="body" sz="quarter" idx="1"/>
          </p:nvPr>
        </p:nvSpPr>
        <p:spPr>
          <a:xfrm>
            <a:off x="8607289" y="7344513"/>
            <a:ext cx="3477944" cy="949708"/>
          </a:xfrm>
          <a:prstGeom prst="rect">
            <a:avLst/>
          </a:prstGeom>
        </p:spPr>
        <p:txBody>
          <a:bodyPr>
            <a:normAutofit/>
          </a:bodyPr>
          <a:lstStyle/>
          <a:p>
            <a:r>
              <a:rPr lang="es-ES_tradnl" dirty="0">
                <a:solidFill>
                  <a:srgbClr val="FFFF00"/>
                </a:solidFill>
              </a:rPr>
              <a:t>Sesión 1</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6EA0C50B-195A-814A-8BBE-1286566483D6}"/>
              </a:ext>
            </a:extLst>
          </p:cNvPr>
          <p:cNvPicPr>
            <a:picLocks noChangeAspect="1"/>
          </p:cNvPicPr>
          <p:nvPr/>
        </p:nvPicPr>
        <p:blipFill>
          <a:blip r:embed="rId5" cstate="email">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p:blipFill>
        <p:spPr>
          <a:xfrm rot="20728471">
            <a:off x="1290516" y="2916352"/>
            <a:ext cx="4120269" cy="2906925"/>
          </a:xfrm>
          <a:prstGeom prst="rect">
            <a:avLst/>
          </a:prstGeom>
          <a:solidFill>
            <a:srgbClr val="FFFFFF"/>
          </a:solidFill>
          <a:ln>
            <a:noFill/>
          </a:ln>
          <a:effectLst>
            <a:glow rad="127000">
              <a:schemeClr val="bg1"/>
            </a:glow>
            <a:outerShdw sx="102000" sy="102000" algn="ctr" rotWithShape="0">
              <a:prstClr val="black">
                <a:alpha val="40000"/>
              </a:prstClr>
            </a:outerShdw>
          </a:effectLst>
        </p:spPr>
      </p:pic>
      <p:sp>
        <p:nvSpPr>
          <p:cNvPr id="2" name="Shape 154">
            <a:extLst>
              <a:ext uri="{FF2B5EF4-FFF2-40B4-BE49-F238E27FC236}">
                <a16:creationId xmlns:a16="http://schemas.microsoft.com/office/drawing/2014/main" id="{A852DB72-341B-5518-BA6E-432D9FF3EB63}"/>
              </a:ext>
            </a:extLst>
          </p:cNvPr>
          <p:cNvSpPr txBox="1">
            <a:spLocks/>
          </p:cNvSpPr>
          <p:nvPr/>
        </p:nvSpPr>
        <p:spPr>
          <a:xfrm>
            <a:off x="457200" y="397379"/>
            <a:ext cx="12185373" cy="109642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Autofit/>
          </a:bodyPr>
          <a:lstStyle>
            <a:lvl1pPr marL="0" marR="0" indent="0" algn="r" defTabSz="584200" rtl="0" latinLnBrk="0">
              <a:lnSpc>
                <a:spcPct val="80000"/>
              </a:lnSpc>
              <a:spcBef>
                <a:spcPts val="0"/>
              </a:spcBef>
              <a:spcAft>
                <a:spcPts val="0"/>
              </a:spcAft>
              <a:buClrTx/>
              <a:buSzTx/>
              <a:buFontTx/>
              <a:buNone/>
              <a:tabLst/>
              <a:defRPr sz="12100" b="0" i="0" u="none" strike="noStrike" cap="all" spc="0" baseline="0">
                <a:ln>
                  <a:noFill/>
                </a:ln>
                <a:solidFill>
                  <a:srgbClr val="5C5C5C"/>
                </a:solidFill>
                <a:uFillTx/>
                <a:latin typeface="+mn-lt"/>
                <a:ea typeface="+mn-ea"/>
                <a:cs typeface="+mn-cs"/>
                <a:sym typeface="DIN Condensed"/>
              </a:defRPr>
            </a:lvl1pPr>
            <a:lvl2pPr marL="0" marR="0" indent="228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2pPr>
            <a:lvl3pPr marL="0" marR="0" indent="457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3pPr>
            <a:lvl4pPr marL="0" marR="0" indent="685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4pPr>
            <a:lvl5pPr marL="0" marR="0" indent="9144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5pPr>
            <a:lvl6pPr marL="0" marR="0" indent="11430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6pPr>
            <a:lvl7pPr marL="0" marR="0" indent="1371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7pPr>
            <a:lvl8pPr marL="0" marR="0" indent="1600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8pPr>
            <a:lvl9pPr marL="0" marR="0" indent="1828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9pPr>
          </a:lstStyle>
          <a:p>
            <a:pPr algn="ctr" hangingPunct="1"/>
            <a:r>
              <a:rPr lang="es-ES_tradnl" sz="4000" b="1" dirty="0">
                <a:solidFill>
                  <a:schemeClr val="bg1"/>
                </a:solidFill>
                <a:latin typeface="Times New Roman" panose="02020603050405020304" pitchFamily="18" charset="0"/>
                <a:cs typeface="Times New Roman" panose="02020603050405020304" pitchFamily="18" charset="0"/>
              </a:rPr>
              <a:t>5 CONCEPTOS QUE DEFINEN LA CRIANZA ESPIRITUAL:</a:t>
            </a:r>
            <a:endParaRPr lang="en-US" sz="4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241346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10035" y="7165798"/>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6290917" y="2161400"/>
            <a:ext cx="5873828" cy="4686345"/>
          </a:xfrm>
          <a:prstGeom prst="rect">
            <a:avLst/>
          </a:prstGeom>
        </p:spPr>
        <p:txBody>
          <a:bodyPr>
            <a:noAutofit/>
          </a:bodyPr>
          <a:lstStyle/>
          <a:p>
            <a:pPr algn="l"/>
            <a:r>
              <a:rPr lang="es-ES_tradnl" sz="3200" dirty="0">
                <a:solidFill>
                  <a:schemeClr val="bg1"/>
                </a:solidFill>
                <a:latin typeface="Times New Roman" panose="02020603050405020304" pitchFamily="18" charset="0"/>
                <a:cs typeface="Times New Roman" panose="02020603050405020304" pitchFamily="18" charset="0"/>
              </a:rPr>
              <a:t>4. CRIAR HIJOS VIVIENDO NUESTRA FE DE MANERA ÚNICA.</a:t>
            </a:r>
            <a:br>
              <a:rPr lang="es-ES_tradnl" sz="3200" dirty="0">
                <a:solidFill>
                  <a:schemeClr val="bg1"/>
                </a:solidFill>
                <a:latin typeface="Times New Roman" panose="02020603050405020304" pitchFamily="18" charset="0"/>
                <a:cs typeface="Times New Roman" panose="02020603050405020304" pitchFamily="18" charset="0"/>
              </a:rPr>
            </a:br>
            <a:br>
              <a:rPr lang="es-ES_tradnl" sz="3200" dirty="0">
                <a:solidFill>
                  <a:schemeClr val="bg1"/>
                </a:solidFill>
                <a:latin typeface="Times New Roman" panose="02020603050405020304" pitchFamily="18" charset="0"/>
                <a:cs typeface="Times New Roman" panose="02020603050405020304" pitchFamily="18" charset="0"/>
              </a:rPr>
            </a:br>
            <a:r>
              <a:rPr lang="es-ES_tradnl" sz="3200" dirty="0">
                <a:solidFill>
                  <a:schemeClr val="bg1"/>
                </a:solidFill>
                <a:latin typeface="Times New Roman" panose="02020603050405020304" pitchFamily="18" charset="0"/>
                <a:cs typeface="Times New Roman" panose="02020603050405020304" pitchFamily="18" charset="0"/>
              </a:rPr>
              <a:t>5. CRIAR HIJOS QUE SEAN TESTIMONIOS VIVOS DEL PODER DE DIOS EN </a:t>
            </a:r>
            <a:br>
              <a:rPr lang="es-ES_tradnl" sz="3200" dirty="0">
                <a:solidFill>
                  <a:schemeClr val="bg1"/>
                </a:solidFill>
                <a:latin typeface="Times New Roman" panose="02020603050405020304" pitchFamily="18" charset="0"/>
                <a:cs typeface="Times New Roman" panose="02020603050405020304" pitchFamily="18" charset="0"/>
              </a:rPr>
            </a:br>
            <a:r>
              <a:rPr lang="es-ES_tradnl" sz="3200" dirty="0">
                <a:solidFill>
                  <a:schemeClr val="bg1"/>
                </a:solidFill>
                <a:latin typeface="Times New Roman" panose="02020603050405020304" pitchFamily="18" charset="0"/>
                <a:cs typeface="Times New Roman" panose="02020603050405020304" pitchFamily="18" charset="0"/>
              </a:rPr>
              <a:t>SUS VIDAS</a:t>
            </a:r>
            <a:br>
              <a:rPr lang="es-ES_tradnl" sz="3200" dirty="0">
                <a:solidFill>
                  <a:schemeClr val="bg1"/>
                </a:solidFill>
                <a:latin typeface="Times New Roman" panose="02020603050405020304" pitchFamily="18" charset="0"/>
                <a:cs typeface="Times New Roman" panose="02020603050405020304" pitchFamily="18" charset="0"/>
              </a:rPr>
            </a:br>
            <a:br>
              <a:rPr lang="es-ES_tradnl" sz="3200" dirty="0">
                <a:solidFill>
                  <a:schemeClr val="bg1"/>
                </a:solidFill>
                <a:latin typeface="Times New Roman" panose="02020603050405020304" pitchFamily="18" charset="0"/>
                <a:cs typeface="Times New Roman" panose="02020603050405020304" pitchFamily="18" charset="0"/>
              </a:rPr>
            </a:b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55" name="Shape 155"/>
          <p:cNvSpPr>
            <a:spLocks noGrp="1"/>
          </p:cNvSpPr>
          <p:nvPr>
            <p:ph type="body" sz="quarter" idx="1"/>
          </p:nvPr>
        </p:nvSpPr>
        <p:spPr>
          <a:xfrm>
            <a:off x="8607289" y="7344513"/>
            <a:ext cx="3477944" cy="949708"/>
          </a:xfrm>
          <a:prstGeom prst="rect">
            <a:avLst/>
          </a:prstGeom>
        </p:spPr>
        <p:txBody>
          <a:bodyPr>
            <a:normAutofit/>
          </a:bodyPr>
          <a:lstStyle/>
          <a:p>
            <a:r>
              <a:rPr lang="es-ES_tradnl" dirty="0">
                <a:solidFill>
                  <a:srgbClr val="FFFF00"/>
                </a:solidFill>
              </a:rPr>
              <a:t>Sesión 1</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6EA0C50B-195A-814A-8BBE-1286566483D6}"/>
              </a:ext>
            </a:extLst>
          </p:cNvPr>
          <p:cNvPicPr>
            <a:picLocks noChangeAspect="1"/>
          </p:cNvPicPr>
          <p:nvPr/>
        </p:nvPicPr>
        <p:blipFill>
          <a:blip r:embed="rId5" cstate="email">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p:blipFill>
        <p:spPr>
          <a:xfrm rot="20728471">
            <a:off x="1290516" y="2916352"/>
            <a:ext cx="4120269" cy="2906925"/>
          </a:xfrm>
          <a:prstGeom prst="rect">
            <a:avLst/>
          </a:prstGeom>
          <a:solidFill>
            <a:srgbClr val="FFFFFF"/>
          </a:solidFill>
          <a:ln>
            <a:noFill/>
          </a:ln>
          <a:effectLst>
            <a:glow rad="127000">
              <a:schemeClr val="bg1"/>
            </a:glow>
            <a:outerShdw sx="102000" sy="102000" algn="ctr" rotWithShape="0">
              <a:prstClr val="black">
                <a:alpha val="40000"/>
              </a:prstClr>
            </a:outerShdw>
          </a:effectLst>
        </p:spPr>
      </p:pic>
      <p:sp>
        <p:nvSpPr>
          <p:cNvPr id="2" name="Shape 154">
            <a:extLst>
              <a:ext uri="{FF2B5EF4-FFF2-40B4-BE49-F238E27FC236}">
                <a16:creationId xmlns:a16="http://schemas.microsoft.com/office/drawing/2014/main" id="{A852DB72-341B-5518-BA6E-432D9FF3EB63}"/>
              </a:ext>
            </a:extLst>
          </p:cNvPr>
          <p:cNvSpPr txBox="1">
            <a:spLocks/>
          </p:cNvSpPr>
          <p:nvPr/>
        </p:nvSpPr>
        <p:spPr>
          <a:xfrm>
            <a:off x="457200" y="397379"/>
            <a:ext cx="12185373" cy="109642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r" defTabSz="584200" rtl="0" latinLnBrk="0">
              <a:lnSpc>
                <a:spcPct val="80000"/>
              </a:lnSpc>
              <a:spcBef>
                <a:spcPts val="0"/>
              </a:spcBef>
              <a:spcAft>
                <a:spcPts val="0"/>
              </a:spcAft>
              <a:buClrTx/>
              <a:buSzTx/>
              <a:buFontTx/>
              <a:buNone/>
              <a:tabLst/>
              <a:defRPr sz="12100" b="0" i="0" u="none" strike="noStrike" cap="all" spc="0" baseline="0">
                <a:ln>
                  <a:noFill/>
                </a:ln>
                <a:solidFill>
                  <a:srgbClr val="5C5C5C"/>
                </a:solidFill>
                <a:uFillTx/>
                <a:latin typeface="+mn-lt"/>
                <a:ea typeface="+mn-ea"/>
                <a:cs typeface="+mn-cs"/>
                <a:sym typeface="DIN Condensed"/>
              </a:defRPr>
            </a:lvl1pPr>
            <a:lvl2pPr marL="0" marR="0" indent="228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2pPr>
            <a:lvl3pPr marL="0" marR="0" indent="457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3pPr>
            <a:lvl4pPr marL="0" marR="0" indent="685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4pPr>
            <a:lvl5pPr marL="0" marR="0" indent="9144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5pPr>
            <a:lvl6pPr marL="0" marR="0" indent="11430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6pPr>
            <a:lvl7pPr marL="0" marR="0" indent="1371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7pPr>
            <a:lvl8pPr marL="0" marR="0" indent="1600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8pPr>
            <a:lvl9pPr marL="0" marR="0" indent="1828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9pPr>
          </a:lstStyle>
          <a:p>
            <a:pPr algn="ctr" hangingPunct="1"/>
            <a:r>
              <a:rPr lang="es-ES_tradnl" sz="4000" b="1" dirty="0">
                <a:solidFill>
                  <a:schemeClr val="bg1"/>
                </a:solidFill>
                <a:latin typeface="Times New Roman" panose="02020603050405020304" pitchFamily="18" charset="0"/>
                <a:cs typeface="Times New Roman" panose="02020603050405020304" pitchFamily="18" charset="0"/>
              </a:rPr>
              <a:t>5 CONCEPTOS QUE DEFINEN LA CRIANZA ESPIRITUAL:</a:t>
            </a:r>
            <a:endParaRPr lang="en-US" sz="4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601170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25044" y="7005453"/>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448787" y="2345621"/>
            <a:ext cx="4685922" cy="2411468"/>
          </a:xfrm>
          <a:prstGeom prst="rect">
            <a:avLst/>
          </a:prstGeom>
        </p:spPr>
        <p:txBody>
          <a:bodyPr>
            <a:noAutofit/>
          </a:bodyPr>
          <a:lstStyle/>
          <a:p>
            <a:pPr algn="l"/>
            <a:r>
              <a:rPr lang="es-CO" sz="4800" b="1" dirty="0">
                <a:solidFill>
                  <a:srgbClr val="FFC000"/>
                </a:solidFill>
                <a:latin typeface="Times New Roman"/>
                <a:cs typeface="Times New Roman"/>
              </a:rPr>
              <a:t>Actividad #3</a:t>
            </a:r>
            <a:br>
              <a:rPr lang="es-CO" sz="3600" b="1" dirty="0">
                <a:solidFill>
                  <a:schemeClr val="bg1"/>
                </a:solidFill>
                <a:latin typeface="Times New Roman"/>
                <a:cs typeface="Times New Roman"/>
              </a:rPr>
            </a:br>
            <a:br>
              <a:rPr lang="es-CO" sz="3600" b="1" dirty="0">
                <a:solidFill>
                  <a:schemeClr val="bg1"/>
                </a:solidFill>
                <a:latin typeface="Times New Roman"/>
                <a:cs typeface="Times New Roman"/>
              </a:rPr>
            </a:br>
            <a:endParaRPr lang="es-ES_tradnl" sz="3600" b="1" dirty="0">
              <a:solidFill>
                <a:schemeClr val="bg1"/>
              </a:solidFill>
              <a:latin typeface="Times New Roman"/>
              <a:cs typeface="Times New Roman"/>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1</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hape 154">
            <a:extLst>
              <a:ext uri="{FF2B5EF4-FFF2-40B4-BE49-F238E27FC236}">
                <a16:creationId xmlns:a16="http://schemas.microsoft.com/office/drawing/2014/main" id="{62E4F182-B2E5-0226-FE2A-B7F1F935E2DA}"/>
              </a:ext>
            </a:extLst>
          </p:cNvPr>
          <p:cNvSpPr txBox="1">
            <a:spLocks/>
          </p:cNvSpPr>
          <p:nvPr/>
        </p:nvSpPr>
        <p:spPr>
          <a:xfrm>
            <a:off x="5577280" y="309460"/>
            <a:ext cx="6855043" cy="633153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Autofit/>
          </a:bodyPr>
          <a:lstStyle>
            <a:lvl1pPr marL="0" marR="0" indent="0" algn="r" defTabSz="584200" rtl="0" latinLnBrk="0">
              <a:lnSpc>
                <a:spcPct val="80000"/>
              </a:lnSpc>
              <a:spcBef>
                <a:spcPts val="0"/>
              </a:spcBef>
              <a:spcAft>
                <a:spcPts val="0"/>
              </a:spcAft>
              <a:buClrTx/>
              <a:buSzTx/>
              <a:buFontTx/>
              <a:buNone/>
              <a:tabLst/>
              <a:defRPr sz="12100" b="0" i="0" u="none" strike="noStrike" cap="all" spc="0" baseline="0">
                <a:ln>
                  <a:noFill/>
                </a:ln>
                <a:solidFill>
                  <a:srgbClr val="5C5C5C"/>
                </a:solidFill>
                <a:uFillTx/>
                <a:latin typeface="+mn-lt"/>
                <a:ea typeface="+mn-ea"/>
                <a:cs typeface="+mn-cs"/>
                <a:sym typeface="DIN Condensed"/>
              </a:defRPr>
            </a:lvl1pPr>
            <a:lvl2pPr marL="0" marR="0" indent="228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2pPr>
            <a:lvl3pPr marL="0" marR="0" indent="457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3pPr>
            <a:lvl4pPr marL="0" marR="0" indent="685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4pPr>
            <a:lvl5pPr marL="0" marR="0" indent="9144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5pPr>
            <a:lvl6pPr marL="0" marR="0" indent="11430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6pPr>
            <a:lvl7pPr marL="0" marR="0" indent="1371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7pPr>
            <a:lvl8pPr marL="0" marR="0" indent="1600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8pPr>
            <a:lvl9pPr marL="0" marR="0" indent="1828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9pPr>
          </a:lstStyle>
          <a:p>
            <a:pPr algn="l" hangingPunct="1"/>
            <a:r>
              <a:rPr lang="es-CO" sz="2300" dirty="0">
                <a:solidFill>
                  <a:schemeClr val="bg1"/>
                </a:solidFill>
                <a:latin typeface="Times New Roman"/>
                <a:cs typeface="Times New Roman"/>
              </a:rPr>
              <a:t>Piense en las siguientes preguntas por algunos minutos y escriba sus respuestas en el cuaderno de actividades – pagina 3:</a:t>
            </a:r>
          </a:p>
          <a:p>
            <a:pPr algn="l" hangingPunct="1"/>
            <a:endParaRPr lang="es-CO" sz="2300" dirty="0">
              <a:solidFill>
                <a:schemeClr val="bg1"/>
              </a:solidFill>
              <a:latin typeface="Times New Roman"/>
              <a:cs typeface="Times New Roman"/>
            </a:endParaRPr>
          </a:p>
          <a:p>
            <a:pPr marL="342900" indent="-342900" algn="l" hangingPunct="1">
              <a:buFont typeface="Arial" panose="020B0604020202020204" pitchFamily="34" charset="0"/>
              <a:buChar char="•"/>
            </a:pPr>
            <a:r>
              <a:rPr lang="es-CO" sz="2300" dirty="0">
                <a:solidFill>
                  <a:schemeClr val="bg1"/>
                </a:solidFill>
                <a:latin typeface="Times New Roman"/>
                <a:cs typeface="Times New Roman"/>
              </a:rPr>
              <a:t>Mencione una forma en la que Dios le ha revelado a usted su identidad en Él.</a:t>
            </a:r>
          </a:p>
          <a:p>
            <a:pPr marL="342900" indent="-342900" algn="l" hangingPunct="1">
              <a:buFont typeface="Arial" panose="020B0604020202020204" pitchFamily="34" charset="0"/>
              <a:buChar char="•"/>
            </a:pPr>
            <a:endParaRPr lang="es-CO" sz="2300" dirty="0">
              <a:solidFill>
                <a:schemeClr val="bg1"/>
              </a:solidFill>
              <a:latin typeface="Times New Roman"/>
              <a:cs typeface="Times New Roman"/>
            </a:endParaRPr>
          </a:p>
          <a:p>
            <a:pPr marL="342900" indent="-342900" algn="l" hangingPunct="1">
              <a:buFont typeface="Arial" panose="020B0604020202020204" pitchFamily="34" charset="0"/>
              <a:buChar char="•"/>
            </a:pPr>
            <a:r>
              <a:rPr lang="es-CO" sz="2300" dirty="0">
                <a:solidFill>
                  <a:schemeClr val="bg1"/>
                </a:solidFill>
                <a:latin typeface="Times New Roman"/>
                <a:cs typeface="Times New Roman"/>
              </a:rPr>
              <a:t>¿Cómo puede compartir esto con sus hijos o con los niños que son parte</a:t>
            </a:r>
          </a:p>
          <a:p>
            <a:pPr algn="l" hangingPunct="1"/>
            <a:r>
              <a:rPr lang="es-CO" sz="2300" dirty="0">
                <a:solidFill>
                  <a:schemeClr val="bg1"/>
                </a:solidFill>
                <a:latin typeface="Times New Roman"/>
                <a:cs typeface="Times New Roman"/>
              </a:rPr>
              <a:t>     de su vida?</a:t>
            </a:r>
          </a:p>
          <a:p>
            <a:pPr algn="l" hangingPunct="1"/>
            <a:endParaRPr lang="es-CO" sz="2300" dirty="0">
              <a:solidFill>
                <a:schemeClr val="bg1"/>
              </a:solidFill>
              <a:latin typeface="Times New Roman"/>
              <a:cs typeface="Times New Roman"/>
            </a:endParaRPr>
          </a:p>
          <a:p>
            <a:pPr algn="l" hangingPunct="1"/>
            <a:r>
              <a:rPr lang="es-CO" sz="2300" dirty="0">
                <a:solidFill>
                  <a:schemeClr val="bg1"/>
                </a:solidFill>
                <a:latin typeface="Times New Roman"/>
                <a:cs typeface="Times New Roman"/>
              </a:rPr>
              <a:t>Dé a los participantes 5 minutos para responder estas preguntas. Luego invítelos a compartir sus breves respuestas y comente algunas de ellas.</a:t>
            </a:r>
          </a:p>
          <a:p>
            <a:pPr algn="l" hangingPunct="1"/>
            <a:endParaRPr lang="es-CO" sz="2300" b="1" dirty="0">
              <a:solidFill>
                <a:schemeClr val="bg1"/>
              </a:solidFill>
              <a:latin typeface="Times New Roman"/>
              <a:cs typeface="Times New Roman"/>
            </a:endParaRPr>
          </a:p>
          <a:p>
            <a:pPr algn="l" hangingPunct="1"/>
            <a:endParaRPr lang="es-CO" sz="2300" b="1" dirty="0">
              <a:solidFill>
                <a:schemeClr val="bg1"/>
              </a:solidFill>
              <a:latin typeface="Times New Roman"/>
              <a:cs typeface="Times New Roman"/>
            </a:endParaRPr>
          </a:p>
        </p:txBody>
      </p:sp>
    </p:spTree>
    <p:extLst>
      <p:ext uri="{BB962C8B-B14F-4D97-AF65-F5344CB8AC3E}">
        <p14:creationId xmlns:p14="http://schemas.microsoft.com/office/powerpoint/2010/main" val="332064477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10035" y="7165798"/>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993909" y="4876799"/>
            <a:ext cx="10985121" cy="1596005"/>
          </a:xfrm>
          <a:prstGeom prst="rect">
            <a:avLst/>
          </a:prstGeom>
        </p:spPr>
        <p:txBody>
          <a:bodyPr>
            <a:noAutofit/>
          </a:bodyPr>
          <a:lstStyle/>
          <a:p>
            <a:pPr algn="ctr"/>
            <a:r>
              <a:rPr lang="es-CO" sz="6600" b="1" dirty="0">
                <a:solidFill>
                  <a:schemeClr val="bg1"/>
                </a:solidFill>
                <a:latin typeface="Times New Roman" panose="02020603050405020304" pitchFamily="18" charset="0"/>
                <a:cs typeface="Times New Roman" panose="02020603050405020304" pitchFamily="18" charset="0"/>
              </a:rPr>
              <a:t>“FE GENERACIONAL”</a:t>
            </a:r>
            <a:endParaRPr lang="es-ES_tradnl" sz="6600" b="1" dirty="0">
              <a:solidFill>
                <a:schemeClr val="bg1"/>
              </a:solidFill>
              <a:latin typeface="Times New Roman" panose="02020603050405020304" pitchFamily="18" charset="0"/>
              <a:cs typeface="Times New Roman" panose="02020603050405020304" pitchFamily="18" charset="0"/>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2</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6EA0C50B-195A-814A-8BBE-1286566483D6}"/>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p:blipFill>
        <p:spPr>
          <a:xfrm>
            <a:off x="3220636" y="732135"/>
            <a:ext cx="6479961" cy="4181598"/>
          </a:xfrm>
          <a:prstGeom prst="rect">
            <a:avLst/>
          </a:prstGeom>
          <a:solidFill>
            <a:srgbClr val="FFFFFF"/>
          </a:solidFill>
          <a:ln>
            <a:noFill/>
          </a:ln>
          <a:effectLst>
            <a:glow rad="127000">
              <a:schemeClr val="bg1"/>
            </a:glow>
            <a:outerShdw sx="102000" sy="102000" algn="ctr" rotWithShape="0">
              <a:prstClr val="black">
                <a:alpha val="40000"/>
              </a:prstClr>
            </a:outerShdw>
          </a:effectLst>
        </p:spPr>
      </p:pic>
    </p:spTree>
    <p:extLst>
      <p:ext uri="{BB962C8B-B14F-4D97-AF65-F5344CB8AC3E}">
        <p14:creationId xmlns:p14="http://schemas.microsoft.com/office/powerpoint/2010/main" val="139764992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10035" y="7165798"/>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633046" y="309459"/>
            <a:ext cx="11715573" cy="6538286"/>
          </a:xfrm>
          <a:prstGeom prst="rect">
            <a:avLst/>
          </a:prstGeom>
        </p:spPr>
        <p:txBody>
          <a:bodyPr>
            <a:noAutofit/>
          </a:bodyPr>
          <a:lstStyle/>
          <a:p>
            <a:pPr algn="l"/>
            <a:r>
              <a:rPr lang="es-CO" sz="4800" b="1" dirty="0">
                <a:solidFill>
                  <a:schemeClr val="bg1"/>
                </a:solidFill>
                <a:latin typeface="Times New Roman"/>
                <a:cs typeface="Times New Roman"/>
              </a:rPr>
              <a:t>Fe generacional: </a:t>
            </a:r>
            <a:br>
              <a:rPr lang="es-CO" sz="2800" b="1" dirty="0">
                <a:solidFill>
                  <a:schemeClr val="bg1"/>
                </a:solidFill>
                <a:latin typeface="Times New Roman"/>
                <a:cs typeface="Times New Roman"/>
              </a:rPr>
            </a:br>
            <a:br>
              <a:rPr lang="es-CO" sz="2800" b="1" dirty="0">
                <a:solidFill>
                  <a:schemeClr val="bg1"/>
                </a:solidFill>
                <a:latin typeface="Times New Roman"/>
                <a:cs typeface="Times New Roman"/>
              </a:rPr>
            </a:br>
            <a:r>
              <a:rPr lang="es-CO" sz="2800" dirty="0">
                <a:solidFill>
                  <a:schemeClr val="bg1"/>
                </a:solidFill>
                <a:latin typeface="Times New Roman"/>
                <a:cs typeface="Times New Roman"/>
              </a:rPr>
              <a:t>Si queremos que nuestra fe continúe por todas las generaciones, debemos enfocarnos en el tipo de fe que queremos traspasar. </a:t>
            </a:r>
            <a:br>
              <a:rPr lang="es-CO" sz="2800" dirty="0">
                <a:solidFill>
                  <a:schemeClr val="bg1"/>
                </a:solidFill>
                <a:latin typeface="Times New Roman"/>
                <a:cs typeface="Times New Roman"/>
              </a:rPr>
            </a:br>
            <a:br>
              <a:rPr lang="es-CO" sz="2800" dirty="0">
                <a:solidFill>
                  <a:schemeClr val="bg1"/>
                </a:solidFill>
                <a:latin typeface="Times New Roman"/>
                <a:cs typeface="Times New Roman"/>
              </a:rPr>
            </a:br>
            <a:r>
              <a:rPr lang="es-CO" sz="2800" dirty="0">
                <a:solidFill>
                  <a:schemeClr val="bg1"/>
                </a:solidFill>
                <a:latin typeface="Times New Roman"/>
                <a:cs typeface="Times New Roman"/>
              </a:rPr>
              <a:t>Algunos dicen que «fe es una creencia que es</a:t>
            </a:r>
            <a:br>
              <a:rPr lang="es-CO" sz="2800" dirty="0">
                <a:solidFill>
                  <a:schemeClr val="bg1"/>
                </a:solidFill>
                <a:latin typeface="Times New Roman"/>
                <a:cs typeface="Times New Roman"/>
              </a:rPr>
            </a:br>
            <a:r>
              <a:rPr lang="es-CO" sz="2800" dirty="0">
                <a:solidFill>
                  <a:schemeClr val="bg1"/>
                </a:solidFill>
                <a:latin typeface="Times New Roman"/>
                <a:cs typeface="Times New Roman"/>
              </a:rPr>
              <a:t>resistente, creciente, que se desarrolla, mientras que otros dicen que simplemente es saber que Dios va a hacer exactamente lo que dijo que haría, sin importar la situación o circunstancia». </a:t>
            </a:r>
            <a:br>
              <a:rPr lang="es-CO" sz="2800" dirty="0">
                <a:solidFill>
                  <a:schemeClr val="bg1"/>
                </a:solidFill>
                <a:latin typeface="Times New Roman"/>
                <a:cs typeface="Times New Roman"/>
              </a:rPr>
            </a:br>
            <a:br>
              <a:rPr lang="es-CO" sz="2800" dirty="0">
                <a:solidFill>
                  <a:schemeClr val="bg1"/>
                </a:solidFill>
                <a:latin typeface="Times New Roman"/>
                <a:cs typeface="Times New Roman"/>
              </a:rPr>
            </a:br>
            <a:r>
              <a:rPr lang="es-CO" sz="2800" dirty="0">
                <a:solidFill>
                  <a:schemeClr val="bg1"/>
                </a:solidFill>
                <a:latin typeface="Times New Roman"/>
                <a:cs typeface="Times New Roman"/>
              </a:rPr>
              <a:t>Reconocer que Dios es lo Él que dice que es, es un componente clave de la fe. Pero la fe también requiere que respondamos, es decir, que reconozcamos quién es Dios y permitamos que su Espíritu nos transforme.</a:t>
            </a:r>
            <a:endParaRPr lang="es-ES_tradnl" sz="2800" dirty="0">
              <a:solidFill>
                <a:schemeClr val="bg1"/>
              </a:solidFill>
              <a:latin typeface="Times New Roman"/>
              <a:cs typeface="Times New Roman"/>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2</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664608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25044" y="7005453"/>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448787" y="2345621"/>
            <a:ext cx="4685922" cy="2411468"/>
          </a:xfrm>
          <a:prstGeom prst="rect">
            <a:avLst/>
          </a:prstGeom>
        </p:spPr>
        <p:txBody>
          <a:bodyPr>
            <a:noAutofit/>
          </a:bodyPr>
          <a:lstStyle/>
          <a:p>
            <a:pPr algn="l"/>
            <a:r>
              <a:rPr lang="es-CO" sz="4800" b="1" dirty="0">
                <a:solidFill>
                  <a:srgbClr val="FFC000"/>
                </a:solidFill>
                <a:latin typeface="Times New Roman"/>
                <a:cs typeface="Times New Roman"/>
              </a:rPr>
              <a:t>Actividad #1</a:t>
            </a:r>
            <a:br>
              <a:rPr lang="es-CO" sz="3600" b="1" dirty="0">
                <a:solidFill>
                  <a:schemeClr val="bg1"/>
                </a:solidFill>
                <a:latin typeface="Times New Roman"/>
                <a:cs typeface="Times New Roman"/>
              </a:rPr>
            </a:br>
            <a:br>
              <a:rPr lang="es-CO" sz="3600" b="1" dirty="0">
                <a:solidFill>
                  <a:schemeClr val="bg1"/>
                </a:solidFill>
                <a:latin typeface="Times New Roman"/>
                <a:cs typeface="Times New Roman"/>
              </a:rPr>
            </a:br>
            <a:endParaRPr lang="es-ES_tradnl" sz="3600" b="1" dirty="0">
              <a:solidFill>
                <a:schemeClr val="bg1"/>
              </a:solidFill>
              <a:latin typeface="Times New Roman"/>
              <a:cs typeface="Times New Roman"/>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2</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hape 154">
            <a:extLst>
              <a:ext uri="{FF2B5EF4-FFF2-40B4-BE49-F238E27FC236}">
                <a16:creationId xmlns:a16="http://schemas.microsoft.com/office/drawing/2014/main" id="{62E4F182-B2E5-0226-FE2A-B7F1F935E2DA}"/>
              </a:ext>
            </a:extLst>
          </p:cNvPr>
          <p:cNvSpPr txBox="1">
            <a:spLocks/>
          </p:cNvSpPr>
          <p:nvPr/>
        </p:nvSpPr>
        <p:spPr>
          <a:xfrm>
            <a:off x="5577280" y="1717793"/>
            <a:ext cx="6855043" cy="351056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Autofit/>
          </a:bodyPr>
          <a:lstStyle>
            <a:lvl1pPr marL="0" marR="0" indent="0" algn="r" defTabSz="584200" rtl="0" latinLnBrk="0">
              <a:lnSpc>
                <a:spcPct val="80000"/>
              </a:lnSpc>
              <a:spcBef>
                <a:spcPts val="0"/>
              </a:spcBef>
              <a:spcAft>
                <a:spcPts val="0"/>
              </a:spcAft>
              <a:buClrTx/>
              <a:buSzTx/>
              <a:buFontTx/>
              <a:buNone/>
              <a:tabLst/>
              <a:defRPr sz="12100" b="0" i="0" u="none" strike="noStrike" cap="all" spc="0" baseline="0">
                <a:ln>
                  <a:noFill/>
                </a:ln>
                <a:solidFill>
                  <a:srgbClr val="5C5C5C"/>
                </a:solidFill>
                <a:uFillTx/>
                <a:latin typeface="+mn-lt"/>
                <a:ea typeface="+mn-ea"/>
                <a:cs typeface="+mn-cs"/>
                <a:sym typeface="DIN Condensed"/>
              </a:defRPr>
            </a:lvl1pPr>
            <a:lvl2pPr marL="0" marR="0" indent="228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2pPr>
            <a:lvl3pPr marL="0" marR="0" indent="457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3pPr>
            <a:lvl4pPr marL="0" marR="0" indent="685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4pPr>
            <a:lvl5pPr marL="0" marR="0" indent="9144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5pPr>
            <a:lvl6pPr marL="0" marR="0" indent="11430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6pPr>
            <a:lvl7pPr marL="0" marR="0" indent="1371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7pPr>
            <a:lvl8pPr marL="0" marR="0" indent="1600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8pPr>
            <a:lvl9pPr marL="0" marR="0" indent="1828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9pPr>
          </a:lstStyle>
          <a:p>
            <a:pPr algn="ctr" hangingPunct="1"/>
            <a:r>
              <a:rPr lang="es-CO" sz="2800" dirty="0">
                <a:solidFill>
                  <a:schemeClr val="bg1"/>
                </a:solidFill>
                <a:latin typeface="Times New Roman"/>
                <a:cs typeface="Times New Roman"/>
              </a:rPr>
              <a:t>Comparta un ejemplo de cómo su familia ha compartido</a:t>
            </a:r>
          </a:p>
          <a:p>
            <a:pPr algn="ctr" hangingPunct="1"/>
            <a:r>
              <a:rPr lang="es-CO" sz="2800" dirty="0">
                <a:solidFill>
                  <a:schemeClr val="bg1"/>
                </a:solidFill>
                <a:latin typeface="Times New Roman"/>
                <a:cs typeface="Times New Roman"/>
              </a:rPr>
              <a:t>la fe a través de las generaciones. </a:t>
            </a:r>
          </a:p>
          <a:p>
            <a:pPr algn="ctr" hangingPunct="1"/>
            <a:endParaRPr lang="es-CO" sz="2800" dirty="0">
              <a:solidFill>
                <a:schemeClr val="bg1"/>
              </a:solidFill>
              <a:latin typeface="Times New Roman"/>
              <a:cs typeface="Times New Roman"/>
            </a:endParaRPr>
          </a:p>
          <a:p>
            <a:pPr algn="ctr" hangingPunct="1"/>
            <a:r>
              <a:rPr lang="es-CO" sz="2800" dirty="0">
                <a:solidFill>
                  <a:schemeClr val="bg1"/>
                </a:solidFill>
                <a:latin typeface="Times New Roman"/>
                <a:cs typeface="Times New Roman"/>
              </a:rPr>
              <a:t>¿Cómo cree que esto le</a:t>
            </a:r>
          </a:p>
          <a:p>
            <a:pPr algn="ctr" hangingPunct="1"/>
            <a:r>
              <a:rPr lang="es-CO" sz="2800" dirty="0">
                <a:solidFill>
                  <a:schemeClr val="bg1"/>
                </a:solidFill>
                <a:latin typeface="Times New Roman"/>
                <a:cs typeface="Times New Roman"/>
              </a:rPr>
              <a:t>ha ayudado a formar su fe?</a:t>
            </a:r>
          </a:p>
          <a:p>
            <a:pPr algn="ctr" hangingPunct="1"/>
            <a:endParaRPr lang="es-CO" sz="2800" b="1" dirty="0">
              <a:solidFill>
                <a:schemeClr val="bg1"/>
              </a:solidFill>
              <a:latin typeface="Times New Roman"/>
              <a:cs typeface="Times New Roman"/>
            </a:endParaRPr>
          </a:p>
          <a:p>
            <a:pPr algn="ctr" hangingPunct="1"/>
            <a:endParaRPr lang="es-CO" sz="2800" b="1" dirty="0">
              <a:solidFill>
                <a:schemeClr val="bg1"/>
              </a:solidFill>
              <a:latin typeface="Times New Roman"/>
              <a:cs typeface="Times New Roman"/>
            </a:endParaRPr>
          </a:p>
          <a:p>
            <a:pPr algn="ctr" hangingPunct="1"/>
            <a:r>
              <a:rPr lang="es-CO" sz="2000" b="1" dirty="0">
                <a:solidFill>
                  <a:schemeClr val="bg1"/>
                </a:solidFill>
                <a:latin typeface="Times New Roman"/>
                <a:cs typeface="Times New Roman"/>
              </a:rPr>
              <a:t>(Cuaderno de actividades - Página 5)</a:t>
            </a:r>
          </a:p>
          <a:p>
            <a:pPr algn="l" hangingPunct="1"/>
            <a:endParaRPr lang="es-CO" sz="2300" b="1" dirty="0">
              <a:solidFill>
                <a:schemeClr val="bg1"/>
              </a:solidFill>
              <a:latin typeface="Times New Roman"/>
              <a:cs typeface="Times New Roman"/>
            </a:endParaRPr>
          </a:p>
        </p:txBody>
      </p:sp>
    </p:spTree>
    <p:extLst>
      <p:ext uri="{BB962C8B-B14F-4D97-AF65-F5344CB8AC3E}">
        <p14:creationId xmlns:p14="http://schemas.microsoft.com/office/powerpoint/2010/main" val="23465871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10035" y="7165798"/>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7017026" y="1772793"/>
            <a:ext cx="4962004" cy="3885002"/>
          </a:xfrm>
          <a:prstGeom prst="rect">
            <a:avLst/>
          </a:prstGeom>
        </p:spPr>
        <p:txBody>
          <a:bodyPr>
            <a:noAutofit/>
          </a:bodyPr>
          <a:lstStyle/>
          <a:p>
            <a:pPr algn="ctr"/>
            <a:r>
              <a:rPr lang="es-CO" sz="6600" b="1" dirty="0">
                <a:solidFill>
                  <a:schemeClr val="bg1"/>
                </a:solidFill>
                <a:latin typeface="Times New Roman"/>
                <a:cs typeface="Times New Roman"/>
              </a:rPr>
              <a:t>Fe </a:t>
            </a:r>
            <a:br>
              <a:rPr lang="es-CO" sz="6600" b="1" dirty="0">
                <a:solidFill>
                  <a:schemeClr val="bg1"/>
                </a:solidFill>
                <a:latin typeface="Times New Roman"/>
                <a:cs typeface="Times New Roman"/>
              </a:rPr>
            </a:br>
            <a:r>
              <a:rPr lang="es-CO" sz="6600" b="1" dirty="0">
                <a:solidFill>
                  <a:schemeClr val="bg1"/>
                </a:solidFill>
                <a:latin typeface="Times New Roman"/>
                <a:cs typeface="Times New Roman"/>
              </a:rPr>
              <a:t>a través de la familia</a:t>
            </a:r>
            <a:endParaRPr lang="es-ES_tradnl" sz="6600" b="1" dirty="0">
              <a:solidFill>
                <a:schemeClr val="bg1"/>
              </a:solidFill>
              <a:latin typeface="Times New Roman"/>
              <a:cs typeface="Times New Roman"/>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2</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6EA0C50B-195A-814A-8BBE-1286566483D6}"/>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p:blipFill>
        <p:spPr>
          <a:xfrm rot="20969562">
            <a:off x="1102693" y="1976985"/>
            <a:ext cx="4727794" cy="3050903"/>
          </a:xfrm>
          <a:prstGeom prst="rect">
            <a:avLst/>
          </a:prstGeom>
          <a:solidFill>
            <a:srgbClr val="FFFFFF"/>
          </a:solidFill>
          <a:ln>
            <a:noFill/>
          </a:ln>
          <a:effectLst>
            <a:glow rad="127000">
              <a:schemeClr val="bg1"/>
            </a:glow>
            <a:outerShdw sx="102000" sy="102000" algn="ctr" rotWithShape="0">
              <a:prstClr val="black">
                <a:alpha val="40000"/>
              </a:prstClr>
            </a:outerShdw>
          </a:effectLst>
        </p:spPr>
      </p:pic>
    </p:spTree>
    <p:extLst>
      <p:ext uri="{BB962C8B-B14F-4D97-AF65-F5344CB8AC3E}">
        <p14:creationId xmlns:p14="http://schemas.microsoft.com/office/powerpoint/2010/main" val="197563024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4" name="Shape 154"/>
          <p:cNvSpPr>
            <a:spLocks noGrp="1"/>
          </p:cNvSpPr>
          <p:nvPr>
            <p:ph type="title"/>
          </p:nvPr>
        </p:nvSpPr>
        <p:spPr>
          <a:xfrm>
            <a:off x="1220677" y="5518689"/>
            <a:ext cx="10635205" cy="1975416"/>
          </a:xfrm>
          <a:prstGeom prst="rect">
            <a:avLst/>
          </a:prstGeom>
        </p:spPr>
        <p:txBody>
          <a:bodyPr>
            <a:noAutofit/>
          </a:bodyPr>
          <a:lstStyle/>
          <a:p>
            <a:pPr algn="ctr"/>
            <a:r>
              <a:rPr lang="es-ES_tradnl" sz="8000" b="1" dirty="0">
                <a:solidFill>
                  <a:srgbClr val="FFC000"/>
                </a:solidFill>
              </a:rPr>
              <a:t>CRIANZA ESPIRITUAL </a:t>
            </a:r>
            <a:br>
              <a:rPr lang="es-ES_tradnl" sz="9600" b="1" i="1" dirty="0">
                <a:solidFill>
                  <a:srgbClr val="FFFFFF"/>
                </a:solidFill>
              </a:rPr>
            </a:br>
            <a:r>
              <a:rPr lang="es-ES_tradnl" sz="1100" b="1" dirty="0">
                <a:solidFill>
                  <a:srgbClr val="FFFFFF"/>
                </a:solidFill>
              </a:rPr>
              <a:t> </a:t>
            </a:r>
            <a:br>
              <a:rPr lang="es-ES_tradnl" sz="9600" b="1" dirty="0">
                <a:solidFill>
                  <a:srgbClr val="FFFFFF"/>
                </a:solidFill>
              </a:rPr>
            </a:br>
            <a:r>
              <a:rPr lang="es-ES_tradnl" sz="4000" b="1" i="1" dirty="0">
                <a:solidFill>
                  <a:srgbClr val="FFFFFF"/>
                </a:solidFill>
              </a:rPr>
              <a:t>“UN DESPERTAR PARA LA FAMILIA DE HOY”</a:t>
            </a:r>
            <a:endParaRPr lang="es-ES_tradnl" sz="4000" b="1" i="1" dirty="0">
              <a:solidFill>
                <a:schemeClr val="bg1"/>
              </a:solidFill>
              <a:latin typeface="Times New Roman" panose="02020603050405020304" pitchFamily="18" charset="0"/>
              <a:cs typeface="Times New Roman" panose="02020603050405020304" pitchFamily="18" charset="0"/>
            </a:endParaRP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947833" y="8706480"/>
            <a:ext cx="3021476" cy="687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9BABEAC4-D72B-230A-3B49-C3864656F3DB}"/>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p:blipFill>
        <p:spPr>
          <a:xfrm>
            <a:off x="7847001" y="1830767"/>
            <a:ext cx="3686759" cy="2433500"/>
          </a:xfrm>
          <a:prstGeom prst="rect">
            <a:avLst/>
          </a:prstGeom>
          <a:ln w="63500" cmpd="sng">
            <a:solidFill>
              <a:schemeClr val="bg1"/>
            </a:solidFill>
          </a:ln>
        </p:spPr>
      </p:pic>
      <p:pic>
        <p:nvPicPr>
          <p:cNvPr id="3" name="Picture 2">
            <a:extLst>
              <a:ext uri="{FF2B5EF4-FFF2-40B4-BE49-F238E27FC236}">
                <a16:creationId xmlns:a16="http://schemas.microsoft.com/office/drawing/2014/main" id="{53DA5BA7-E379-A88F-F044-42D56A04F418}"/>
              </a:ext>
            </a:extLst>
          </p:cNvPr>
          <p:cNvPicPr>
            <a:picLocks noChangeAspect="1"/>
          </p:cNvPicPr>
          <p:nvPr/>
        </p:nvPicPr>
        <p:blipFill>
          <a:blip r:embed="rId6" cstate="email">
            <a:extLst>
              <a:ext uri="{28A0092B-C50C-407E-A947-70E740481C1C}">
                <a14:useLocalDpi xmlns:a14="http://schemas.microsoft.com/office/drawing/2010/main" val="0"/>
              </a:ext>
            </a:extLst>
          </a:blip>
          <a:srcRect/>
          <a:stretch/>
        </p:blipFill>
        <p:spPr>
          <a:xfrm>
            <a:off x="1550504" y="1563891"/>
            <a:ext cx="3686759" cy="2591379"/>
          </a:xfrm>
          <a:prstGeom prst="rect">
            <a:avLst/>
          </a:prstGeom>
          <a:solidFill>
            <a:srgbClr val="FFFFFF"/>
          </a:solidFill>
          <a:ln>
            <a:noFill/>
          </a:ln>
          <a:effectLst>
            <a:glow rad="127000">
              <a:schemeClr val="bg1"/>
            </a:glow>
            <a:outerShdw sx="102000" sy="102000" algn="ctr" rotWithShape="0">
              <a:prstClr val="black">
                <a:alpha val="40000"/>
              </a:prstClr>
            </a:outerShdw>
          </a:effectLst>
        </p:spPr>
      </p:pic>
      <p:pic>
        <p:nvPicPr>
          <p:cNvPr id="12" name="Picture 11">
            <a:extLst>
              <a:ext uri="{FF2B5EF4-FFF2-40B4-BE49-F238E27FC236}">
                <a16:creationId xmlns:a16="http://schemas.microsoft.com/office/drawing/2014/main" id="{5B18F516-A159-BE1E-4E96-3B62FA0192BC}"/>
              </a:ext>
            </a:extLst>
          </p:cNvPr>
          <p:cNvPicPr>
            <a:picLocks noChangeAspect="1"/>
          </p:cNvPicPr>
          <p:nvPr/>
        </p:nvPicPr>
        <p:blipFill>
          <a:blip r:embed="rId7" cstate="email">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p:blipFill>
        <p:spPr>
          <a:xfrm>
            <a:off x="4487357" y="2325409"/>
            <a:ext cx="4030084" cy="2686723"/>
          </a:xfrm>
          <a:prstGeom prst="rect">
            <a:avLst/>
          </a:prstGeom>
          <a:solidFill>
            <a:srgbClr val="FFFFFF"/>
          </a:solidFill>
          <a:ln>
            <a:noFill/>
          </a:ln>
          <a:effectLst>
            <a:glow rad="127000">
              <a:schemeClr val="bg1"/>
            </a:glow>
            <a:outerShdw sx="102000" sy="102000" algn="ctr" rotWithShape="0">
              <a:prstClr val="black">
                <a:alpha val="40000"/>
              </a:prstClr>
            </a:outerShdw>
          </a:effectLst>
        </p:spPr>
      </p:pic>
    </p:spTree>
    <p:extLst>
      <p:ext uri="{BB962C8B-B14F-4D97-AF65-F5344CB8AC3E}">
        <p14:creationId xmlns:p14="http://schemas.microsoft.com/office/powerpoint/2010/main" val="398404525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10035" y="7165798"/>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6502399" y="1013416"/>
            <a:ext cx="5662345" cy="4830980"/>
          </a:xfrm>
          <a:prstGeom prst="rect">
            <a:avLst/>
          </a:prstGeom>
        </p:spPr>
        <p:txBody>
          <a:bodyPr>
            <a:noAutofit/>
          </a:bodyPr>
          <a:lstStyle/>
          <a:p>
            <a:pPr algn="ctr"/>
            <a:r>
              <a:rPr lang="es-CO" sz="5400" b="1" dirty="0">
                <a:solidFill>
                  <a:schemeClr val="bg1"/>
                </a:solidFill>
                <a:latin typeface="Times New Roman"/>
                <a:cs typeface="Times New Roman"/>
              </a:rPr>
              <a:t>El plan de dios para compartir la fe de una generación </a:t>
            </a:r>
            <a:br>
              <a:rPr lang="es-CO" sz="5400" b="1" dirty="0">
                <a:solidFill>
                  <a:schemeClr val="bg1"/>
                </a:solidFill>
                <a:latin typeface="Times New Roman"/>
                <a:cs typeface="Times New Roman"/>
              </a:rPr>
            </a:br>
            <a:r>
              <a:rPr lang="es-CO" sz="5400" b="1" dirty="0">
                <a:solidFill>
                  <a:schemeClr val="bg1"/>
                </a:solidFill>
                <a:latin typeface="Times New Roman"/>
                <a:cs typeface="Times New Roman"/>
              </a:rPr>
              <a:t>a otra</a:t>
            </a:r>
            <a:endParaRPr lang="es-ES_tradnl" sz="5400" b="1" dirty="0">
              <a:solidFill>
                <a:schemeClr val="bg1"/>
              </a:solidFill>
              <a:latin typeface="Times New Roman"/>
              <a:cs typeface="Times New Roman"/>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2</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6EA0C50B-195A-814A-8BBE-1286566483D6}"/>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p:blipFill>
        <p:spPr>
          <a:xfrm rot="20969562">
            <a:off x="1102693" y="1976985"/>
            <a:ext cx="4727794" cy="3050903"/>
          </a:xfrm>
          <a:prstGeom prst="rect">
            <a:avLst/>
          </a:prstGeom>
          <a:solidFill>
            <a:srgbClr val="FFFFFF"/>
          </a:solidFill>
          <a:ln>
            <a:noFill/>
          </a:ln>
          <a:effectLst>
            <a:glow rad="127000">
              <a:schemeClr val="bg1"/>
            </a:glow>
            <a:outerShdw sx="102000" sy="102000" algn="ctr" rotWithShape="0">
              <a:prstClr val="black">
                <a:alpha val="40000"/>
              </a:prstClr>
            </a:outerShdw>
          </a:effectLst>
        </p:spPr>
      </p:pic>
    </p:spTree>
    <p:extLst>
      <p:ext uri="{BB962C8B-B14F-4D97-AF65-F5344CB8AC3E}">
        <p14:creationId xmlns:p14="http://schemas.microsoft.com/office/powerpoint/2010/main" val="329290816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25044" y="7005453"/>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448787" y="2345621"/>
            <a:ext cx="4685922" cy="2411468"/>
          </a:xfrm>
          <a:prstGeom prst="rect">
            <a:avLst/>
          </a:prstGeom>
        </p:spPr>
        <p:txBody>
          <a:bodyPr>
            <a:noAutofit/>
          </a:bodyPr>
          <a:lstStyle/>
          <a:p>
            <a:pPr algn="l"/>
            <a:r>
              <a:rPr lang="es-CO" sz="4800" b="1" dirty="0">
                <a:solidFill>
                  <a:srgbClr val="FFC000"/>
                </a:solidFill>
                <a:latin typeface="Times New Roman"/>
                <a:cs typeface="Times New Roman"/>
              </a:rPr>
              <a:t>Actividad #2</a:t>
            </a:r>
            <a:br>
              <a:rPr lang="es-CO" sz="3600" b="1" dirty="0">
                <a:solidFill>
                  <a:schemeClr val="bg1"/>
                </a:solidFill>
                <a:latin typeface="Times New Roman"/>
                <a:cs typeface="Times New Roman"/>
              </a:rPr>
            </a:br>
            <a:br>
              <a:rPr lang="es-CO" sz="3600" b="1" dirty="0">
                <a:solidFill>
                  <a:schemeClr val="bg1"/>
                </a:solidFill>
                <a:latin typeface="Times New Roman"/>
                <a:cs typeface="Times New Roman"/>
              </a:rPr>
            </a:br>
            <a:endParaRPr lang="es-ES_tradnl" sz="3600" b="1" dirty="0">
              <a:solidFill>
                <a:schemeClr val="bg1"/>
              </a:solidFill>
              <a:latin typeface="Times New Roman"/>
              <a:cs typeface="Times New Roman"/>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2</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hape 154">
            <a:extLst>
              <a:ext uri="{FF2B5EF4-FFF2-40B4-BE49-F238E27FC236}">
                <a16:creationId xmlns:a16="http://schemas.microsoft.com/office/drawing/2014/main" id="{62E4F182-B2E5-0226-FE2A-B7F1F935E2DA}"/>
              </a:ext>
            </a:extLst>
          </p:cNvPr>
          <p:cNvSpPr txBox="1">
            <a:spLocks/>
          </p:cNvSpPr>
          <p:nvPr/>
        </p:nvSpPr>
        <p:spPr>
          <a:xfrm>
            <a:off x="5577280" y="309460"/>
            <a:ext cx="6855043" cy="633153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Autofit/>
          </a:bodyPr>
          <a:lstStyle>
            <a:lvl1pPr marL="0" marR="0" indent="0" algn="r" defTabSz="584200" rtl="0" latinLnBrk="0">
              <a:lnSpc>
                <a:spcPct val="80000"/>
              </a:lnSpc>
              <a:spcBef>
                <a:spcPts val="0"/>
              </a:spcBef>
              <a:spcAft>
                <a:spcPts val="0"/>
              </a:spcAft>
              <a:buClrTx/>
              <a:buSzTx/>
              <a:buFontTx/>
              <a:buNone/>
              <a:tabLst/>
              <a:defRPr sz="12100" b="0" i="0" u="none" strike="noStrike" cap="all" spc="0" baseline="0">
                <a:ln>
                  <a:noFill/>
                </a:ln>
                <a:solidFill>
                  <a:srgbClr val="5C5C5C"/>
                </a:solidFill>
                <a:uFillTx/>
                <a:latin typeface="+mn-lt"/>
                <a:ea typeface="+mn-ea"/>
                <a:cs typeface="+mn-cs"/>
                <a:sym typeface="DIN Condensed"/>
              </a:defRPr>
            </a:lvl1pPr>
            <a:lvl2pPr marL="0" marR="0" indent="228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2pPr>
            <a:lvl3pPr marL="0" marR="0" indent="457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3pPr>
            <a:lvl4pPr marL="0" marR="0" indent="685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4pPr>
            <a:lvl5pPr marL="0" marR="0" indent="9144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5pPr>
            <a:lvl6pPr marL="0" marR="0" indent="11430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6pPr>
            <a:lvl7pPr marL="0" marR="0" indent="1371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7pPr>
            <a:lvl8pPr marL="0" marR="0" indent="1600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8pPr>
            <a:lvl9pPr marL="0" marR="0" indent="1828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9pPr>
          </a:lstStyle>
          <a:p>
            <a:pPr algn="l" hangingPunct="1"/>
            <a:r>
              <a:rPr lang="es-CO" sz="2300" dirty="0">
                <a:solidFill>
                  <a:schemeClr val="bg1"/>
                </a:solidFill>
                <a:latin typeface="Times New Roman"/>
                <a:cs typeface="Times New Roman"/>
              </a:rPr>
              <a:t>Tomemos unos minutos para reflexionar en la forma en que Dios nos llama.</a:t>
            </a:r>
          </a:p>
          <a:p>
            <a:pPr algn="l" hangingPunct="1"/>
            <a:r>
              <a:rPr lang="es-CO" sz="2300" dirty="0">
                <a:solidFill>
                  <a:schemeClr val="bg1"/>
                </a:solidFill>
                <a:latin typeface="Times New Roman"/>
                <a:cs typeface="Times New Roman"/>
              </a:rPr>
              <a:t>Mientras piensa en estas preguntas, escriba sus respuestas en su cuaderno de actividades – </a:t>
            </a:r>
            <a:r>
              <a:rPr lang="es-CO" sz="2300" dirty="0" err="1">
                <a:solidFill>
                  <a:schemeClr val="bg1"/>
                </a:solidFill>
                <a:latin typeface="Times New Roman"/>
                <a:cs typeface="Times New Roman"/>
              </a:rPr>
              <a:t>pÁgina</a:t>
            </a:r>
            <a:r>
              <a:rPr lang="es-CO" sz="2300" dirty="0">
                <a:solidFill>
                  <a:schemeClr val="bg1"/>
                </a:solidFill>
                <a:latin typeface="Times New Roman"/>
                <a:cs typeface="Times New Roman"/>
              </a:rPr>
              <a:t> 5:</a:t>
            </a:r>
          </a:p>
          <a:p>
            <a:pPr algn="l" hangingPunct="1"/>
            <a:endParaRPr lang="es-CO" sz="2300" dirty="0">
              <a:solidFill>
                <a:schemeClr val="bg1"/>
              </a:solidFill>
              <a:latin typeface="Times New Roman"/>
              <a:cs typeface="Times New Roman"/>
            </a:endParaRPr>
          </a:p>
          <a:p>
            <a:pPr marL="342900" indent="-342900" algn="l" hangingPunct="1">
              <a:buFont typeface="Arial" panose="020B0604020202020204" pitchFamily="34" charset="0"/>
              <a:buChar char="•"/>
            </a:pPr>
            <a:r>
              <a:rPr lang="es-CO" sz="2300" dirty="0">
                <a:solidFill>
                  <a:schemeClr val="bg1"/>
                </a:solidFill>
                <a:latin typeface="Times New Roman"/>
                <a:cs typeface="Times New Roman"/>
              </a:rPr>
              <a:t>¿De qué manera Dios está profundizando su fe? ¿Cómo cree que esto moldea su carácter?</a:t>
            </a:r>
          </a:p>
          <a:p>
            <a:pPr algn="l" hangingPunct="1"/>
            <a:endParaRPr lang="es-CO" sz="2300" dirty="0">
              <a:solidFill>
                <a:schemeClr val="bg1"/>
              </a:solidFill>
              <a:latin typeface="Times New Roman"/>
              <a:cs typeface="Times New Roman"/>
            </a:endParaRPr>
          </a:p>
          <a:p>
            <a:pPr marL="342900" indent="-342900" algn="l" hangingPunct="1">
              <a:buFont typeface="Arial" panose="020B0604020202020204" pitchFamily="34" charset="0"/>
              <a:buChar char="•"/>
            </a:pPr>
            <a:r>
              <a:rPr lang="es-CO" sz="2300" dirty="0">
                <a:solidFill>
                  <a:schemeClr val="bg1"/>
                </a:solidFill>
                <a:latin typeface="Times New Roman"/>
                <a:cs typeface="Times New Roman"/>
              </a:rPr>
              <a:t>Mencione una cosa que haya aprendido respecto a compartir su fe.</a:t>
            </a:r>
          </a:p>
          <a:p>
            <a:pPr marL="342900" indent="-342900" algn="l" hangingPunct="1">
              <a:buFont typeface="Arial" panose="020B0604020202020204" pitchFamily="34" charset="0"/>
              <a:buChar char="•"/>
            </a:pPr>
            <a:endParaRPr lang="es-CO" sz="2300" dirty="0">
              <a:solidFill>
                <a:schemeClr val="bg1"/>
              </a:solidFill>
              <a:latin typeface="Times New Roman"/>
              <a:cs typeface="Times New Roman"/>
            </a:endParaRPr>
          </a:p>
          <a:p>
            <a:pPr marL="342900" indent="-342900" algn="l" hangingPunct="1">
              <a:buFont typeface="Arial" panose="020B0604020202020204" pitchFamily="34" charset="0"/>
              <a:buChar char="•"/>
            </a:pPr>
            <a:r>
              <a:rPr lang="es-CO" sz="2300" dirty="0">
                <a:solidFill>
                  <a:schemeClr val="bg1"/>
                </a:solidFill>
                <a:latin typeface="Times New Roman"/>
                <a:cs typeface="Times New Roman"/>
              </a:rPr>
              <a:t>Ore durante algunos minutos por el siguiente paso que Dios quiere que usted dé en esta jornada. ¿Qué es lo que Dios le está llamando a hacer para compartir su fe con sus niños?</a:t>
            </a:r>
            <a:endParaRPr lang="es-CO" sz="2300" b="1" dirty="0">
              <a:solidFill>
                <a:schemeClr val="bg1"/>
              </a:solidFill>
              <a:latin typeface="Times New Roman"/>
              <a:cs typeface="Times New Roman"/>
            </a:endParaRPr>
          </a:p>
          <a:p>
            <a:pPr algn="l" hangingPunct="1"/>
            <a:endParaRPr lang="es-CO" sz="2300" b="1" dirty="0">
              <a:solidFill>
                <a:schemeClr val="bg1"/>
              </a:solidFill>
              <a:latin typeface="Times New Roman"/>
              <a:cs typeface="Times New Roman"/>
            </a:endParaRPr>
          </a:p>
        </p:txBody>
      </p:sp>
    </p:spTree>
    <p:extLst>
      <p:ext uri="{BB962C8B-B14F-4D97-AF65-F5344CB8AC3E}">
        <p14:creationId xmlns:p14="http://schemas.microsoft.com/office/powerpoint/2010/main" val="384149559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10035" y="7165798"/>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6522278" y="2385389"/>
            <a:ext cx="5642468" cy="2007892"/>
          </a:xfrm>
          <a:prstGeom prst="rect">
            <a:avLst/>
          </a:prstGeom>
        </p:spPr>
        <p:txBody>
          <a:bodyPr>
            <a:noAutofit/>
          </a:bodyPr>
          <a:lstStyle/>
          <a:p>
            <a:pPr algn="ctr"/>
            <a:r>
              <a:rPr lang="es-CO" sz="5200" b="1" dirty="0">
                <a:solidFill>
                  <a:schemeClr val="bg1"/>
                </a:solidFill>
                <a:latin typeface="Times New Roman" panose="02020603050405020304" pitchFamily="18" charset="0"/>
                <a:cs typeface="Times New Roman" panose="02020603050405020304" pitchFamily="18" charset="0"/>
              </a:rPr>
              <a:t>“LOS DOS FUNDAMENTOS”</a:t>
            </a:r>
            <a:endParaRPr lang="es-ES_tradnl" sz="5200" b="1" dirty="0">
              <a:solidFill>
                <a:schemeClr val="bg1"/>
              </a:solidFill>
              <a:latin typeface="Times New Roman" panose="02020603050405020304" pitchFamily="18" charset="0"/>
              <a:cs typeface="Times New Roman" panose="02020603050405020304" pitchFamily="18" charset="0"/>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2</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6EA0C50B-195A-814A-8BBE-1286566483D6}"/>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p:blipFill>
        <p:spPr>
          <a:xfrm rot="20969562">
            <a:off x="1102693" y="1976985"/>
            <a:ext cx="4727794" cy="3050903"/>
          </a:xfrm>
          <a:prstGeom prst="rect">
            <a:avLst/>
          </a:prstGeom>
          <a:solidFill>
            <a:srgbClr val="FFFFFF"/>
          </a:solidFill>
          <a:ln>
            <a:noFill/>
          </a:ln>
          <a:effectLst>
            <a:glow rad="127000">
              <a:schemeClr val="bg1"/>
            </a:glow>
            <a:outerShdw sx="102000" sy="102000" algn="ctr" rotWithShape="0">
              <a:prstClr val="black">
                <a:alpha val="40000"/>
              </a:prstClr>
            </a:outerShdw>
          </a:effectLst>
        </p:spPr>
      </p:pic>
    </p:spTree>
    <p:extLst>
      <p:ext uri="{BB962C8B-B14F-4D97-AF65-F5344CB8AC3E}">
        <p14:creationId xmlns:p14="http://schemas.microsoft.com/office/powerpoint/2010/main" val="1151818450"/>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10035" y="7165798"/>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6522277" y="1459379"/>
            <a:ext cx="5662345" cy="3417421"/>
          </a:xfrm>
          <a:prstGeom prst="rect">
            <a:avLst/>
          </a:prstGeom>
        </p:spPr>
        <p:txBody>
          <a:bodyPr>
            <a:noAutofit/>
          </a:bodyPr>
          <a:lstStyle/>
          <a:p>
            <a:pPr algn="ctr"/>
            <a:r>
              <a:rPr lang="es-CO" sz="4800" b="1" dirty="0">
                <a:solidFill>
                  <a:schemeClr val="bg1"/>
                </a:solidFill>
                <a:latin typeface="Times New Roman" panose="02020603050405020304" pitchFamily="18" charset="0"/>
                <a:cs typeface="Times New Roman" panose="02020603050405020304" pitchFamily="18" charset="0"/>
              </a:rPr>
              <a:t>FE OBEDIENTE</a:t>
            </a:r>
            <a:br>
              <a:rPr lang="es-CO" sz="4800" b="1" dirty="0">
                <a:solidFill>
                  <a:schemeClr val="bg1"/>
                </a:solidFill>
                <a:latin typeface="Times New Roman" panose="02020603050405020304" pitchFamily="18" charset="0"/>
                <a:cs typeface="Times New Roman" panose="02020603050405020304" pitchFamily="18" charset="0"/>
              </a:rPr>
            </a:br>
            <a:r>
              <a:rPr lang="es-CO" sz="1400" b="1" dirty="0">
                <a:solidFill>
                  <a:schemeClr val="bg1"/>
                </a:solidFill>
                <a:latin typeface="Times New Roman" panose="02020603050405020304" pitchFamily="18" charset="0"/>
                <a:cs typeface="Times New Roman" panose="02020603050405020304" pitchFamily="18" charset="0"/>
              </a:rPr>
              <a:t> </a:t>
            </a:r>
            <a:br>
              <a:rPr lang="es-CO" sz="4800" b="1" dirty="0">
                <a:solidFill>
                  <a:schemeClr val="bg1"/>
                </a:solidFill>
                <a:latin typeface="Times New Roman" panose="02020603050405020304" pitchFamily="18" charset="0"/>
                <a:cs typeface="Times New Roman" panose="02020603050405020304" pitchFamily="18" charset="0"/>
              </a:rPr>
            </a:br>
            <a:r>
              <a:rPr lang="es-CO" sz="4800" b="1" dirty="0">
                <a:solidFill>
                  <a:schemeClr val="bg1"/>
                </a:solidFill>
                <a:latin typeface="Times New Roman" panose="02020603050405020304" pitchFamily="18" charset="0"/>
                <a:cs typeface="Times New Roman" panose="02020603050405020304" pitchFamily="18" charset="0"/>
              </a:rPr>
              <a:t>Y </a:t>
            </a:r>
            <a:br>
              <a:rPr lang="es-CO" sz="4800" b="1" dirty="0">
                <a:solidFill>
                  <a:schemeClr val="bg1"/>
                </a:solidFill>
                <a:latin typeface="Times New Roman" panose="02020603050405020304" pitchFamily="18" charset="0"/>
                <a:cs typeface="Times New Roman" panose="02020603050405020304" pitchFamily="18" charset="0"/>
              </a:rPr>
            </a:br>
            <a:r>
              <a:rPr lang="es-CO" sz="1400" b="1" dirty="0">
                <a:solidFill>
                  <a:schemeClr val="bg1"/>
                </a:solidFill>
                <a:latin typeface="Times New Roman" panose="02020603050405020304" pitchFamily="18" charset="0"/>
                <a:cs typeface="Times New Roman" panose="02020603050405020304" pitchFamily="18" charset="0"/>
              </a:rPr>
              <a:t> </a:t>
            </a:r>
            <a:br>
              <a:rPr lang="es-CO" sz="4800" b="1" dirty="0">
                <a:solidFill>
                  <a:schemeClr val="bg1"/>
                </a:solidFill>
                <a:latin typeface="Times New Roman" panose="02020603050405020304" pitchFamily="18" charset="0"/>
                <a:cs typeface="Times New Roman" panose="02020603050405020304" pitchFamily="18" charset="0"/>
              </a:rPr>
            </a:br>
            <a:r>
              <a:rPr lang="es-CO" sz="4800" b="1" dirty="0">
                <a:solidFill>
                  <a:schemeClr val="bg1"/>
                </a:solidFill>
                <a:latin typeface="Times New Roman" panose="02020603050405020304" pitchFamily="18" charset="0"/>
                <a:cs typeface="Times New Roman" panose="02020603050405020304" pitchFamily="18" charset="0"/>
              </a:rPr>
              <a:t>FE QUE FLUYE DE LA RELACIÓN</a:t>
            </a:r>
            <a:endParaRPr lang="es-ES_tradnl" sz="4800" b="1" dirty="0">
              <a:solidFill>
                <a:schemeClr val="bg1"/>
              </a:solidFill>
              <a:latin typeface="Times New Roman" panose="02020603050405020304" pitchFamily="18" charset="0"/>
              <a:cs typeface="Times New Roman" panose="02020603050405020304" pitchFamily="18" charset="0"/>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2</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6EA0C50B-195A-814A-8BBE-1286566483D6}"/>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p:blipFill>
        <p:spPr>
          <a:xfrm rot="20969562">
            <a:off x="1102693" y="2175767"/>
            <a:ext cx="4727794" cy="3050903"/>
          </a:xfrm>
          <a:prstGeom prst="rect">
            <a:avLst/>
          </a:prstGeom>
          <a:solidFill>
            <a:srgbClr val="FFFFFF"/>
          </a:solidFill>
          <a:ln>
            <a:noFill/>
          </a:ln>
          <a:effectLst>
            <a:glow rad="127000">
              <a:schemeClr val="bg1"/>
            </a:glow>
            <a:outerShdw sx="102000" sy="102000" algn="ctr" rotWithShape="0">
              <a:prstClr val="black">
                <a:alpha val="40000"/>
              </a:prstClr>
            </a:outerShdw>
          </a:effectLst>
        </p:spPr>
      </p:pic>
    </p:spTree>
    <p:extLst>
      <p:ext uri="{BB962C8B-B14F-4D97-AF65-F5344CB8AC3E}">
        <p14:creationId xmlns:p14="http://schemas.microsoft.com/office/powerpoint/2010/main" val="3519449847"/>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10035" y="7165798"/>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6522277" y="1459379"/>
            <a:ext cx="5662345" cy="3861909"/>
          </a:xfrm>
          <a:prstGeom prst="rect">
            <a:avLst/>
          </a:prstGeom>
        </p:spPr>
        <p:txBody>
          <a:bodyPr>
            <a:noAutofit/>
          </a:bodyPr>
          <a:lstStyle/>
          <a:p>
            <a:pPr algn="ctr"/>
            <a:r>
              <a:rPr lang="es-CO" sz="4800" b="1" dirty="0">
                <a:solidFill>
                  <a:schemeClr val="bg1"/>
                </a:solidFill>
                <a:latin typeface="Times New Roman" panose="02020603050405020304" pitchFamily="18" charset="0"/>
                <a:cs typeface="Times New Roman" panose="02020603050405020304" pitchFamily="18" charset="0"/>
              </a:rPr>
              <a:t>DECLARACIÓN </a:t>
            </a:r>
            <a:br>
              <a:rPr lang="es-CO" sz="4800" b="1" dirty="0">
                <a:solidFill>
                  <a:schemeClr val="bg1"/>
                </a:solidFill>
                <a:latin typeface="Times New Roman" panose="02020603050405020304" pitchFamily="18" charset="0"/>
                <a:cs typeface="Times New Roman" panose="02020603050405020304" pitchFamily="18" charset="0"/>
              </a:rPr>
            </a:br>
            <a:r>
              <a:rPr lang="es-CO" sz="4800" b="1" dirty="0">
                <a:solidFill>
                  <a:schemeClr val="bg1"/>
                </a:solidFill>
                <a:latin typeface="Times New Roman" panose="02020603050405020304" pitchFamily="18" charset="0"/>
                <a:cs typeface="Times New Roman" panose="02020603050405020304" pitchFamily="18" charset="0"/>
              </a:rPr>
              <a:t>DE </a:t>
            </a:r>
            <a:br>
              <a:rPr lang="es-CO" sz="4800" b="1" dirty="0">
                <a:solidFill>
                  <a:schemeClr val="bg1"/>
                </a:solidFill>
                <a:latin typeface="Times New Roman" panose="02020603050405020304" pitchFamily="18" charset="0"/>
                <a:cs typeface="Times New Roman" panose="02020603050405020304" pitchFamily="18" charset="0"/>
              </a:rPr>
            </a:br>
            <a:r>
              <a:rPr lang="es-CO" sz="4800" b="1" dirty="0">
                <a:solidFill>
                  <a:schemeClr val="bg1"/>
                </a:solidFill>
                <a:latin typeface="Times New Roman" panose="02020603050405020304" pitchFamily="18" charset="0"/>
                <a:cs typeface="Times New Roman" panose="02020603050405020304" pitchFamily="18" charset="0"/>
              </a:rPr>
              <a:t>MISIÓN</a:t>
            </a:r>
            <a:br>
              <a:rPr lang="es-CO" sz="4800" b="1" dirty="0">
                <a:solidFill>
                  <a:schemeClr val="bg1"/>
                </a:solidFill>
                <a:latin typeface="Times New Roman" panose="02020603050405020304" pitchFamily="18" charset="0"/>
                <a:cs typeface="Times New Roman" panose="02020603050405020304" pitchFamily="18" charset="0"/>
              </a:rPr>
            </a:br>
            <a:br>
              <a:rPr lang="es-CO" sz="4800" b="1" dirty="0">
                <a:solidFill>
                  <a:schemeClr val="bg1"/>
                </a:solidFill>
                <a:latin typeface="Times New Roman" panose="02020603050405020304" pitchFamily="18" charset="0"/>
                <a:cs typeface="Times New Roman" panose="02020603050405020304" pitchFamily="18" charset="0"/>
              </a:rPr>
            </a:br>
            <a:r>
              <a:rPr lang="es-CO" sz="2400" dirty="0">
                <a:solidFill>
                  <a:schemeClr val="bg1"/>
                </a:solidFill>
                <a:latin typeface="Times New Roman" panose="02020603050405020304" pitchFamily="18" charset="0"/>
                <a:cs typeface="Times New Roman" panose="02020603050405020304" pitchFamily="18" charset="0"/>
              </a:rPr>
              <a:t>(ir a Cuaderno de actividades página #6)</a:t>
            </a:r>
            <a:endParaRPr lang="es-ES_tradnl" sz="2400" dirty="0">
              <a:solidFill>
                <a:schemeClr val="bg1"/>
              </a:solidFill>
              <a:latin typeface="Times New Roman" panose="02020603050405020304" pitchFamily="18" charset="0"/>
              <a:cs typeface="Times New Roman" panose="02020603050405020304" pitchFamily="18" charset="0"/>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2</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6EA0C50B-195A-814A-8BBE-1286566483D6}"/>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p:blipFill>
        <p:spPr>
          <a:xfrm rot="20969562">
            <a:off x="1102693" y="2175767"/>
            <a:ext cx="4727794" cy="3050903"/>
          </a:xfrm>
          <a:prstGeom prst="rect">
            <a:avLst/>
          </a:prstGeom>
          <a:solidFill>
            <a:srgbClr val="FFFFFF"/>
          </a:solidFill>
          <a:ln>
            <a:noFill/>
          </a:ln>
          <a:effectLst>
            <a:glow rad="127000">
              <a:schemeClr val="bg1"/>
            </a:glow>
            <a:outerShdw sx="102000" sy="102000" algn="ctr" rotWithShape="0">
              <a:prstClr val="black">
                <a:alpha val="40000"/>
              </a:prstClr>
            </a:outerShdw>
          </a:effectLst>
        </p:spPr>
      </p:pic>
    </p:spTree>
    <p:extLst>
      <p:ext uri="{BB962C8B-B14F-4D97-AF65-F5344CB8AC3E}">
        <p14:creationId xmlns:p14="http://schemas.microsoft.com/office/powerpoint/2010/main" val="1838094417"/>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10035" y="7165798"/>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810035" y="4876799"/>
            <a:ext cx="11354710" cy="1970946"/>
          </a:xfrm>
          <a:prstGeom prst="rect">
            <a:avLst/>
          </a:prstGeom>
        </p:spPr>
        <p:txBody>
          <a:bodyPr>
            <a:noAutofit/>
          </a:bodyPr>
          <a:lstStyle/>
          <a:p>
            <a:pPr algn="ctr"/>
            <a:r>
              <a:rPr lang="es-CO" sz="5400" b="1" dirty="0">
                <a:solidFill>
                  <a:schemeClr val="bg1"/>
                </a:solidFill>
                <a:latin typeface="Times New Roman" panose="02020603050405020304" pitchFamily="18" charset="0"/>
                <a:cs typeface="Times New Roman" panose="02020603050405020304" pitchFamily="18" charset="0"/>
              </a:rPr>
              <a:t>“EL AMBIENTE DE LA NARRACIÓN”</a:t>
            </a:r>
            <a:endParaRPr lang="es-ES_tradnl" sz="5400" b="1" dirty="0">
              <a:solidFill>
                <a:schemeClr val="bg1"/>
              </a:solidFill>
              <a:latin typeface="Times New Roman" panose="02020603050405020304" pitchFamily="18" charset="0"/>
              <a:cs typeface="Times New Roman" panose="02020603050405020304" pitchFamily="18" charset="0"/>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3</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6EA0C50B-195A-814A-8BBE-1286566483D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317965" y="732135"/>
            <a:ext cx="6285303" cy="4181598"/>
          </a:xfrm>
          <a:prstGeom prst="rect">
            <a:avLst/>
          </a:prstGeom>
          <a:solidFill>
            <a:srgbClr val="FFFFFF"/>
          </a:solidFill>
          <a:ln>
            <a:noFill/>
          </a:ln>
          <a:effectLst>
            <a:glow rad="127000">
              <a:schemeClr val="bg1"/>
            </a:glow>
            <a:outerShdw sx="102000" sy="102000" algn="ctr" rotWithShape="0">
              <a:prstClr val="black">
                <a:alpha val="40000"/>
              </a:prstClr>
            </a:outerShdw>
          </a:effectLst>
        </p:spPr>
      </p:pic>
    </p:spTree>
    <p:extLst>
      <p:ext uri="{BB962C8B-B14F-4D97-AF65-F5344CB8AC3E}">
        <p14:creationId xmlns:p14="http://schemas.microsoft.com/office/powerpoint/2010/main" val="352396728"/>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10035" y="7165798"/>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633046" y="874083"/>
            <a:ext cx="11715573" cy="4890614"/>
          </a:xfrm>
          <a:prstGeom prst="rect">
            <a:avLst/>
          </a:prstGeom>
        </p:spPr>
        <p:txBody>
          <a:bodyPr>
            <a:noAutofit/>
          </a:bodyPr>
          <a:lstStyle/>
          <a:p>
            <a:pPr algn="l"/>
            <a:r>
              <a:rPr lang="es-CO" sz="4800" b="1" dirty="0">
                <a:solidFill>
                  <a:schemeClr val="bg1"/>
                </a:solidFill>
                <a:latin typeface="Times New Roman"/>
                <a:cs typeface="Times New Roman"/>
              </a:rPr>
              <a:t>La narración: </a:t>
            </a:r>
            <a:br>
              <a:rPr lang="es-CO" sz="2800" b="1" dirty="0">
                <a:solidFill>
                  <a:schemeClr val="bg1"/>
                </a:solidFill>
                <a:latin typeface="Times New Roman"/>
                <a:cs typeface="Times New Roman"/>
              </a:rPr>
            </a:br>
            <a:br>
              <a:rPr lang="es-CO" sz="2800" b="1" dirty="0">
                <a:solidFill>
                  <a:schemeClr val="bg1"/>
                </a:solidFill>
                <a:latin typeface="Times New Roman"/>
                <a:cs typeface="Times New Roman"/>
              </a:rPr>
            </a:br>
            <a:r>
              <a:rPr lang="es-CO" sz="3200" dirty="0">
                <a:solidFill>
                  <a:schemeClr val="bg1"/>
                </a:solidFill>
                <a:latin typeface="Times New Roman"/>
                <a:cs typeface="Times New Roman"/>
              </a:rPr>
              <a:t>En el Nuevo Testamento vemos a Jesús contando historias para explicar conceptos espirituales a sus seguidores.</a:t>
            </a:r>
            <a:br>
              <a:rPr lang="es-CO" sz="3200" dirty="0">
                <a:solidFill>
                  <a:schemeClr val="bg1"/>
                </a:solidFill>
                <a:latin typeface="Times New Roman"/>
                <a:cs typeface="Times New Roman"/>
              </a:rPr>
            </a:br>
            <a:r>
              <a:rPr lang="es-CO" sz="3200" dirty="0">
                <a:solidFill>
                  <a:schemeClr val="bg1"/>
                </a:solidFill>
                <a:latin typeface="Times New Roman"/>
                <a:cs typeface="Times New Roman"/>
              </a:rPr>
              <a:t>Jesús pudo haber enseñado a la gente acerca del reino de Dios simplemente compartiendo información, pero Él comprendía que los seres humanos aprendemos por medio de historias.</a:t>
            </a:r>
            <a:br>
              <a:rPr lang="es-CO" sz="3200" dirty="0">
                <a:solidFill>
                  <a:schemeClr val="bg1"/>
                </a:solidFill>
                <a:latin typeface="Times New Roman"/>
                <a:cs typeface="Times New Roman"/>
              </a:rPr>
            </a:br>
            <a:r>
              <a:rPr lang="es-CO" sz="3200" dirty="0">
                <a:solidFill>
                  <a:schemeClr val="bg1"/>
                </a:solidFill>
                <a:latin typeface="Times New Roman"/>
                <a:cs typeface="Times New Roman"/>
              </a:rPr>
              <a:t>Esto es cierto, especialmente con los niños.</a:t>
            </a:r>
            <a:endParaRPr lang="es-ES_tradnl" sz="3200" dirty="0">
              <a:solidFill>
                <a:schemeClr val="bg1"/>
              </a:solidFill>
              <a:latin typeface="Times New Roman"/>
              <a:cs typeface="Times New Roman"/>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3</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781978"/>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25044" y="7005453"/>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448787" y="2345621"/>
            <a:ext cx="4685922" cy="2411468"/>
          </a:xfrm>
          <a:prstGeom prst="rect">
            <a:avLst/>
          </a:prstGeom>
        </p:spPr>
        <p:txBody>
          <a:bodyPr>
            <a:noAutofit/>
          </a:bodyPr>
          <a:lstStyle/>
          <a:p>
            <a:pPr algn="l"/>
            <a:r>
              <a:rPr lang="es-CO" sz="4800" b="1" dirty="0">
                <a:solidFill>
                  <a:srgbClr val="FFC000"/>
                </a:solidFill>
                <a:latin typeface="Times New Roman"/>
                <a:cs typeface="Times New Roman"/>
              </a:rPr>
              <a:t>Actividad #1</a:t>
            </a:r>
            <a:br>
              <a:rPr lang="es-CO" sz="3600" b="1" dirty="0">
                <a:solidFill>
                  <a:schemeClr val="bg1"/>
                </a:solidFill>
                <a:latin typeface="Times New Roman"/>
                <a:cs typeface="Times New Roman"/>
              </a:rPr>
            </a:br>
            <a:br>
              <a:rPr lang="es-CO" sz="3600" b="1" dirty="0">
                <a:solidFill>
                  <a:schemeClr val="bg1"/>
                </a:solidFill>
                <a:latin typeface="Times New Roman"/>
                <a:cs typeface="Times New Roman"/>
              </a:rPr>
            </a:br>
            <a:endParaRPr lang="es-ES_tradnl" sz="3600" b="1" dirty="0">
              <a:solidFill>
                <a:schemeClr val="bg1"/>
              </a:solidFill>
              <a:latin typeface="Times New Roman"/>
              <a:cs typeface="Times New Roman"/>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3</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hape 154">
            <a:extLst>
              <a:ext uri="{FF2B5EF4-FFF2-40B4-BE49-F238E27FC236}">
                <a16:creationId xmlns:a16="http://schemas.microsoft.com/office/drawing/2014/main" id="{62E4F182-B2E5-0226-FE2A-B7F1F935E2DA}"/>
              </a:ext>
            </a:extLst>
          </p:cNvPr>
          <p:cNvSpPr txBox="1">
            <a:spLocks/>
          </p:cNvSpPr>
          <p:nvPr/>
        </p:nvSpPr>
        <p:spPr>
          <a:xfrm>
            <a:off x="5577280" y="309460"/>
            <a:ext cx="6855043" cy="587267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Autofit/>
          </a:bodyPr>
          <a:lstStyle>
            <a:lvl1pPr marL="0" marR="0" indent="0" algn="r" defTabSz="584200" rtl="0" latinLnBrk="0">
              <a:lnSpc>
                <a:spcPct val="80000"/>
              </a:lnSpc>
              <a:spcBef>
                <a:spcPts val="0"/>
              </a:spcBef>
              <a:spcAft>
                <a:spcPts val="0"/>
              </a:spcAft>
              <a:buClrTx/>
              <a:buSzTx/>
              <a:buFontTx/>
              <a:buNone/>
              <a:tabLst/>
              <a:defRPr sz="12100" b="0" i="0" u="none" strike="noStrike" cap="all" spc="0" baseline="0">
                <a:ln>
                  <a:noFill/>
                </a:ln>
                <a:solidFill>
                  <a:srgbClr val="5C5C5C"/>
                </a:solidFill>
                <a:uFillTx/>
                <a:latin typeface="+mn-lt"/>
                <a:ea typeface="+mn-ea"/>
                <a:cs typeface="+mn-cs"/>
                <a:sym typeface="DIN Condensed"/>
              </a:defRPr>
            </a:lvl1pPr>
            <a:lvl2pPr marL="0" marR="0" indent="228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2pPr>
            <a:lvl3pPr marL="0" marR="0" indent="457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3pPr>
            <a:lvl4pPr marL="0" marR="0" indent="685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4pPr>
            <a:lvl5pPr marL="0" marR="0" indent="9144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5pPr>
            <a:lvl6pPr marL="0" marR="0" indent="11430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6pPr>
            <a:lvl7pPr marL="0" marR="0" indent="1371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7pPr>
            <a:lvl8pPr marL="0" marR="0" indent="1600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8pPr>
            <a:lvl9pPr marL="0" marR="0" indent="1828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9pPr>
          </a:lstStyle>
          <a:p>
            <a:pPr algn="l" hangingPunct="1"/>
            <a:r>
              <a:rPr lang="es-CO" sz="2300" dirty="0">
                <a:solidFill>
                  <a:schemeClr val="bg1"/>
                </a:solidFill>
                <a:latin typeface="Times New Roman"/>
                <a:cs typeface="Times New Roman"/>
              </a:rPr>
              <a:t>Tome un momento para pensar en las historias que usted aprendió durante su niñez:</a:t>
            </a:r>
          </a:p>
          <a:p>
            <a:pPr algn="l" hangingPunct="1"/>
            <a:endParaRPr lang="es-CO" sz="2300" dirty="0">
              <a:solidFill>
                <a:schemeClr val="bg1"/>
              </a:solidFill>
              <a:latin typeface="Times New Roman"/>
              <a:cs typeface="Times New Roman"/>
            </a:endParaRPr>
          </a:p>
          <a:p>
            <a:pPr marL="342900" indent="-342900" algn="l" hangingPunct="1">
              <a:buFont typeface="Arial" panose="020B0604020202020204" pitchFamily="34" charset="0"/>
              <a:buChar char="•"/>
            </a:pPr>
            <a:r>
              <a:rPr lang="es-CO" sz="2300" dirty="0">
                <a:solidFill>
                  <a:schemeClr val="bg1"/>
                </a:solidFill>
                <a:latin typeface="Times New Roman"/>
                <a:cs typeface="Times New Roman"/>
              </a:rPr>
              <a:t>Mencione ejemplos de historias (bíblicas o culturales) que aprendió cuando era niño.</a:t>
            </a:r>
          </a:p>
          <a:p>
            <a:pPr marL="342900" indent="-342900" algn="l" hangingPunct="1">
              <a:buFont typeface="Arial" panose="020B0604020202020204" pitchFamily="34" charset="0"/>
              <a:buChar char="•"/>
            </a:pPr>
            <a:endParaRPr lang="es-CO" sz="2300" dirty="0">
              <a:solidFill>
                <a:schemeClr val="bg1"/>
              </a:solidFill>
              <a:latin typeface="Times New Roman"/>
              <a:cs typeface="Times New Roman"/>
            </a:endParaRPr>
          </a:p>
          <a:p>
            <a:pPr marL="342900" indent="-342900" algn="l" hangingPunct="1">
              <a:buFont typeface="Arial" panose="020B0604020202020204" pitchFamily="34" charset="0"/>
              <a:buChar char="•"/>
            </a:pPr>
            <a:r>
              <a:rPr lang="es-CO" sz="2300" dirty="0">
                <a:solidFill>
                  <a:schemeClr val="bg1"/>
                </a:solidFill>
                <a:latin typeface="Times New Roman"/>
                <a:cs typeface="Times New Roman"/>
              </a:rPr>
              <a:t>¿Por qué cree que esas historias o lecciones permanecieron con usted durante todos estos años?</a:t>
            </a:r>
          </a:p>
          <a:p>
            <a:pPr algn="l" hangingPunct="1"/>
            <a:endParaRPr lang="es-CO" sz="2300" b="1" dirty="0">
              <a:solidFill>
                <a:schemeClr val="bg1"/>
              </a:solidFill>
              <a:latin typeface="Times New Roman"/>
              <a:cs typeface="Times New Roman"/>
            </a:endParaRPr>
          </a:p>
          <a:p>
            <a:pPr algn="l" hangingPunct="1"/>
            <a:r>
              <a:rPr lang="es-CO" sz="2300" dirty="0">
                <a:solidFill>
                  <a:schemeClr val="bg1"/>
                </a:solidFill>
                <a:latin typeface="Times New Roman"/>
                <a:cs typeface="Times New Roman"/>
              </a:rPr>
              <a:t>Invite a los participantes a compartir sus opiniones. Luego, si es posible,</a:t>
            </a:r>
          </a:p>
          <a:p>
            <a:pPr algn="l" hangingPunct="1"/>
            <a:r>
              <a:rPr lang="es-CO" sz="2300" dirty="0">
                <a:solidFill>
                  <a:schemeClr val="bg1"/>
                </a:solidFill>
                <a:latin typeface="Times New Roman"/>
                <a:cs typeface="Times New Roman"/>
              </a:rPr>
              <a:t>comparta un ejemplo suyo.</a:t>
            </a:r>
          </a:p>
          <a:p>
            <a:pPr algn="l" hangingPunct="1"/>
            <a:endParaRPr lang="es-CO" sz="2300" b="1" dirty="0">
              <a:solidFill>
                <a:schemeClr val="bg1"/>
              </a:solidFill>
              <a:latin typeface="Times New Roman"/>
              <a:cs typeface="Times New Roman"/>
            </a:endParaRPr>
          </a:p>
        </p:txBody>
      </p:sp>
    </p:spTree>
    <p:extLst>
      <p:ext uri="{BB962C8B-B14F-4D97-AF65-F5344CB8AC3E}">
        <p14:creationId xmlns:p14="http://schemas.microsoft.com/office/powerpoint/2010/main" val="2683807181"/>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10035" y="7165798"/>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633046" y="428354"/>
            <a:ext cx="11715573" cy="6623503"/>
          </a:xfrm>
          <a:prstGeom prst="rect">
            <a:avLst/>
          </a:prstGeom>
        </p:spPr>
        <p:txBody>
          <a:bodyPr>
            <a:noAutofit/>
          </a:bodyPr>
          <a:lstStyle/>
          <a:p>
            <a:pPr algn="l"/>
            <a:r>
              <a:rPr lang="es-CO" sz="3600" b="1" dirty="0">
                <a:solidFill>
                  <a:schemeClr val="bg1"/>
                </a:solidFill>
                <a:latin typeface="Times New Roman"/>
                <a:cs typeface="Times New Roman"/>
              </a:rPr>
              <a:t>Beneficios de la narración de historias: </a:t>
            </a:r>
            <a:br>
              <a:rPr lang="es-CO" sz="3600" b="1" dirty="0">
                <a:solidFill>
                  <a:schemeClr val="bg1"/>
                </a:solidFill>
                <a:latin typeface="Times New Roman"/>
                <a:cs typeface="Times New Roman"/>
              </a:rPr>
            </a:br>
            <a:r>
              <a:rPr lang="es-CO" sz="2800" b="1" dirty="0">
                <a:solidFill>
                  <a:schemeClr val="bg1"/>
                </a:solidFill>
                <a:latin typeface="Times New Roman"/>
                <a:cs typeface="Times New Roman"/>
              </a:rPr>
              <a:t>   </a:t>
            </a:r>
            <a:br>
              <a:rPr lang="es-CO" sz="2800" b="1" dirty="0">
                <a:solidFill>
                  <a:schemeClr val="bg1"/>
                </a:solidFill>
                <a:latin typeface="Times New Roman"/>
                <a:cs typeface="Times New Roman"/>
              </a:rPr>
            </a:br>
            <a:br>
              <a:rPr lang="es-CO" sz="2400" b="1" dirty="0">
                <a:solidFill>
                  <a:schemeClr val="bg1"/>
                </a:solidFill>
                <a:latin typeface="Times New Roman"/>
                <a:cs typeface="Times New Roman"/>
              </a:rPr>
            </a:br>
            <a:r>
              <a:rPr lang="es-CO" sz="2400" dirty="0">
                <a:solidFill>
                  <a:schemeClr val="bg1"/>
                </a:solidFill>
                <a:latin typeface="Times New Roman"/>
                <a:cs typeface="Times New Roman"/>
              </a:rPr>
              <a:t>1. La lectura de historias bíblicas lleva a superar retos</a:t>
            </a:r>
            <a:br>
              <a:rPr lang="es-CO" sz="2400" dirty="0">
                <a:solidFill>
                  <a:schemeClr val="bg1"/>
                </a:solidFill>
                <a:latin typeface="Times New Roman"/>
                <a:cs typeface="Times New Roman"/>
              </a:rPr>
            </a:br>
            <a:br>
              <a:rPr lang="es-CO" sz="2400" dirty="0">
                <a:solidFill>
                  <a:schemeClr val="bg1"/>
                </a:solidFill>
                <a:latin typeface="Times New Roman"/>
                <a:cs typeface="Times New Roman"/>
              </a:rPr>
            </a:br>
            <a:r>
              <a:rPr lang="es-CO" sz="2400" dirty="0">
                <a:solidFill>
                  <a:schemeClr val="bg1"/>
                </a:solidFill>
                <a:latin typeface="Times New Roman"/>
                <a:cs typeface="Times New Roman"/>
              </a:rPr>
              <a:t>2. Estimula la creatividad</a:t>
            </a:r>
            <a:br>
              <a:rPr lang="es-CO" sz="2400" dirty="0">
                <a:solidFill>
                  <a:schemeClr val="bg1"/>
                </a:solidFill>
                <a:latin typeface="Times New Roman"/>
                <a:cs typeface="Times New Roman"/>
              </a:rPr>
            </a:br>
            <a:br>
              <a:rPr lang="es-CO" sz="2400" dirty="0">
                <a:solidFill>
                  <a:schemeClr val="bg1"/>
                </a:solidFill>
                <a:latin typeface="Times New Roman"/>
                <a:cs typeface="Times New Roman"/>
              </a:rPr>
            </a:br>
            <a:r>
              <a:rPr lang="es-CO" sz="2400" dirty="0">
                <a:solidFill>
                  <a:schemeClr val="bg1"/>
                </a:solidFill>
                <a:latin typeface="Times New Roman"/>
                <a:cs typeface="Times New Roman"/>
              </a:rPr>
              <a:t>3. Ejercita la memoria</a:t>
            </a:r>
            <a:br>
              <a:rPr lang="es-CO" sz="2400" dirty="0">
                <a:solidFill>
                  <a:schemeClr val="bg1"/>
                </a:solidFill>
                <a:latin typeface="Times New Roman"/>
                <a:cs typeface="Times New Roman"/>
              </a:rPr>
            </a:br>
            <a:br>
              <a:rPr lang="es-CO" sz="2400" dirty="0">
                <a:solidFill>
                  <a:schemeClr val="bg1"/>
                </a:solidFill>
                <a:latin typeface="Times New Roman"/>
                <a:cs typeface="Times New Roman"/>
              </a:rPr>
            </a:br>
            <a:r>
              <a:rPr lang="es-CO" sz="2400" dirty="0">
                <a:solidFill>
                  <a:schemeClr val="bg1"/>
                </a:solidFill>
                <a:latin typeface="Times New Roman"/>
                <a:cs typeface="Times New Roman"/>
              </a:rPr>
              <a:t>4. Transmite valores</a:t>
            </a:r>
            <a:br>
              <a:rPr lang="es-CO" sz="2400" dirty="0">
                <a:solidFill>
                  <a:schemeClr val="bg1"/>
                </a:solidFill>
                <a:latin typeface="Times New Roman"/>
                <a:cs typeface="Times New Roman"/>
              </a:rPr>
            </a:br>
            <a:br>
              <a:rPr lang="es-CO" sz="2400" dirty="0">
                <a:solidFill>
                  <a:schemeClr val="bg1"/>
                </a:solidFill>
                <a:latin typeface="Times New Roman"/>
                <a:cs typeface="Times New Roman"/>
              </a:rPr>
            </a:br>
            <a:r>
              <a:rPr lang="es-CO" sz="2400" dirty="0">
                <a:solidFill>
                  <a:schemeClr val="bg1"/>
                </a:solidFill>
                <a:latin typeface="Times New Roman"/>
                <a:cs typeface="Times New Roman"/>
              </a:rPr>
              <a:t>5. se brinda a los hijos tiempo de calidad, atención y afecto</a:t>
            </a:r>
            <a:br>
              <a:rPr lang="es-CO" sz="2400" dirty="0">
                <a:solidFill>
                  <a:schemeClr val="bg1"/>
                </a:solidFill>
                <a:latin typeface="Times New Roman"/>
                <a:cs typeface="Times New Roman"/>
              </a:rPr>
            </a:br>
            <a:br>
              <a:rPr lang="es-CO" sz="2400" dirty="0">
                <a:solidFill>
                  <a:schemeClr val="bg1"/>
                </a:solidFill>
                <a:latin typeface="Times New Roman"/>
                <a:cs typeface="Times New Roman"/>
              </a:rPr>
            </a:br>
            <a:r>
              <a:rPr lang="es-CO" sz="2400" dirty="0">
                <a:solidFill>
                  <a:schemeClr val="bg1"/>
                </a:solidFill>
                <a:latin typeface="Times New Roman"/>
                <a:cs typeface="Times New Roman"/>
              </a:rPr>
              <a:t>6. Da a los niños la oportunidad de conocer y fortalecer la relación con Dios, mientras conocen mas de su </a:t>
            </a:r>
            <a:r>
              <a:rPr lang="es-CO" sz="2400" dirty="0" err="1">
                <a:solidFill>
                  <a:schemeClr val="bg1"/>
                </a:solidFill>
                <a:latin typeface="Times New Roman"/>
                <a:cs typeface="Times New Roman"/>
              </a:rPr>
              <a:t>cáracter</a:t>
            </a:r>
            <a:br>
              <a:rPr lang="es-CO" sz="2400" dirty="0">
                <a:solidFill>
                  <a:schemeClr val="bg1"/>
                </a:solidFill>
                <a:latin typeface="Times New Roman"/>
                <a:cs typeface="Times New Roman"/>
              </a:rPr>
            </a:br>
            <a:br>
              <a:rPr lang="es-CO" sz="2400" dirty="0">
                <a:solidFill>
                  <a:schemeClr val="bg1"/>
                </a:solidFill>
                <a:latin typeface="Times New Roman"/>
                <a:cs typeface="Times New Roman"/>
              </a:rPr>
            </a:br>
            <a:r>
              <a:rPr lang="es-CO" sz="2400" dirty="0">
                <a:solidFill>
                  <a:schemeClr val="bg1"/>
                </a:solidFill>
                <a:latin typeface="Times New Roman"/>
                <a:cs typeface="Times New Roman"/>
              </a:rPr>
              <a:t>7. Enriquece el vocabulario, la reflexión, la atención y las habilidades comunicacionales; el desarrollo del lenguaje, el enriquecimiento espiritual y emocional</a:t>
            </a:r>
            <a:br>
              <a:rPr lang="es-CO" sz="2400" dirty="0">
                <a:solidFill>
                  <a:schemeClr val="bg1"/>
                </a:solidFill>
                <a:latin typeface="Times New Roman"/>
                <a:cs typeface="Times New Roman"/>
              </a:rPr>
            </a:br>
            <a:endParaRPr lang="es-ES_tradnl" sz="2400" dirty="0">
              <a:solidFill>
                <a:schemeClr val="bg1"/>
              </a:solidFill>
              <a:latin typeface="Times New Roman"/>
              <a:cs typeface="Times New Roman"/>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3</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5184678"/>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10035" y="7165798"/>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810035" y="1282369"/>
            <a:ext cx="5445392" cy="4979283"/>
          </a:xfrm>
          <a:prstGeom prst="rect">
            <a:avLst/>
          </a:prstGeom>
        </p:spPr>
        <p:txBody>
          <a:bodyPr>
            <a:noAutofit/>
          </a:bodyPr>
          <a:lstStyle/>
          <a:p>
            <a:pPr algn="ctr"/>
            <a:r>
              <a:rPr lang="es-CO" sz="5400" b="1" dirty="0">
                <a:solidFill>
                  <a:schemeClr val="bg1"/>
                </a:solidFill>
                <a:latin typeface="Times New Roman" panose="02020603050405020304" pitchFamily="18" charset="0"/>
                <a:cs typeface="Times New Roman" panose="02020603050405020304" pitchFamily="18" charset="0"/>
              </a:rPr>
              <a:t>¡La historia de Dios es poderosa!</a:t>
            </a:r>
            <a:br>
              <a:rPr lang="es-CO" sz="5400" b="1" dirty="0">
                <a:solidFill>
                  <a:schemeClr val="bg1"/>
                </a:solidFill>
                <a:latin typeface="Times New Roman" panose="02020603050405020304" pitchFamily="18" charset="0"/>
                <a:cs typeface="Times New Roman" panose="02020603050405020304" pitchFamily="18" charset="0"/>
              </a:rPr>
            </a:br>
            <a:br>
              <a:rPr lang="es-CO" sz="5400" b="1" dirty="0">
                <a:solidFill>
                  <a:schemeClr val="bg1"/>
                </a:solidFill>
                <a:latin typeface="Times New Roman" panose="02020603050405020304" pitchFamily="18" charset="0"/>
                <a:cs typeface="Times New Roman" panose="02020603050405020304" pitchFamily="18" charset="0"/>
              </a:rPr>
            </a:br>
            <a:endParaRPr lang="es-ES_tradnl" sz="5400" b="1" dirty="0">
              <a:solidFill>
                <a:schemeClr val="bg1"/>
              </a:solidFill>
              <a:latin typeface="Times New Roman" panose="02020603050405020304" pitchFamily="18" charset="0"/>
              <a:cs typeface="Times New Roman" panose="02020603050405020304" pitchFamily="18" charset="0"/>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3</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6EA0C50B-195A-814A-8BBE-1286566483D6}"/>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p:blipFill>
        <p:spPr>
          <a:xfrm rot="834866">
            <a:off x="7000770" y="2067337"/>
            <a:ext cx="4816194" cy="3204203"/>
          </a:xfrm>
          <a:prstGeom prst="rect">
            <a:avLst/>
          </a:prstGeom>
          <a:solidFill>
            <a:srgbClr val="FFFFFF"/>
          </a:solidFill>
          <a:ln>
            <a:noFill/>
          </a:ln>
          <a:effectLst>
            <a:glow rad="127000">
              <a:schemeClr val="bg1"/>
            </a:glow>
            <a:outerShdw sx="102000" sy="102000" algn="ctr" rotWithShape="0">
              <a:prstClr val="black">
                <a:alpha val="40000"/>
              </a:prstClr>
            </a:outerShdw>
          </a:effectLst>
        </p:spPr>
      </p:pic>
    </p:spTree>
    <p:extLst>
      <p:ext uri="{BB962C8B-B14F-4D97-AF65-F5344CB8AC3E}">
        <p14:creationId xmlns:p14="http://schemas.microsoft.com/office/powerpoint/2010/main" val="20497669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10035" y="7165798"/>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536714" y="516835"/>
            <a:ext cx="11907078" cy="5904029"/>
          </a:xfrm>
          <a:prstGeom prst="rect">
            <a:avLst/>
          </a:prstGeom>
        </p:spPr>
        <p:txBody>
          <a:bodyPr>
            <a:noAutofit/>
          </a:bodyPr>
          <a:lstStyle/>
          <a:p>
            <a:pPr algn="ctr"/>
            <a:r>
              <a:rPr lang="es-CO" sz="3200" dirty="0">
                <a:solidFill>
                  <a:schemeClr val="bg1"/>
                </a:solidFill>
                <a:latin typeface="Times New Roman" panose="02020603050405020304" pitchFamily="18" charset="0"/>
                <a:cs typeface="Times New Roman" panose="02020603050405020304" pitchFamily="18" charset="0"/>
              </a:rPr>
              <a:t>«Escucha, Israel: El Señor nuestro Dios es el único Señor. Ama al Señor tu Dios con todo tu corazón y con toda tu alma y con todas tus fuerzas. Grábate en el corazón estas palabras que hoy te mando. Incúlcaselas continuamente a tus hijos. Háblales de ellas cuando estés en tu casa y cuando vayas por el camino, cuando te acuestes y cuando te levantes. Átalas a tus manos como un signo; llévalas en tu frente como una marca; escríbelas en los postes de tu casa y en los portones de tus ciudades».</a:t>
            </a:r>
            <a:br>
              <a:rPr lang="es-CO" sz="3200" dirty="0">
                <a:solidFill>
                  <a:schemeClr val="bg1"/>
                </a:solidFill>
                <a:latin typeface="Times New Roman" panose="02020603050405020304" pitchFamily="18" charset="0"/>
                <a:cs typeface="Times New Roman" panose="02020603050405020304" pitchFamily="18" charset="0"/>
              </a:rPr>
            </a:br>
            <a:br>
              <a:rPr lang="es-CO" sz="3200" dirty="0">
                <a:solidFill>
                  <a:schemeClr val="bg1"/>
                </a:solidFill>
                <a:latin typeface="Times New Roman" panose="02020603050405020304" pitchFamily="18" charset="0"/>
                <a:cs typeface="Times New Roman" panose="02020603050405020304" pitchFamily="18" charset="0"/>
              </a:rPr>
            </a:br>
            <a:r>
              <a:rPr lang="es-CO" sz="2800" dirty="0">
                <a:solidFill>
                  <a:schemeClr val="bg1"/>
                </a:solidFill>
                <a:latin typeface="Times New Roman" panose="02020603050405020304" pitchFamily="18" charset="0"/>
                <a:cs typeface="Times New Roman" panose="02020603050405020304" pitchFamily="18" charset="0"/>
              </a:rPr>
              <a:t>(Deuteronomio 6:4-9) NVI</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55" name="Shape 155"/>
          <p:cNvSpPr>
            <a:spLocks noGrp="1"/>
          </p:cNvSpPr>
          <p:nvPr>
            <p:ph type="body" sz="quarter" idx="1"/>
          </p:nvPr>
        </p:nvSpPr>
        <p:spPr>
          <a:xfrm>
            <a:off x="8527777" y="7310089"/>
            <a:ext cx="3477944" cy="864864"/>
          </a:xfrm>
          <a:prstGeom prst="rect">
            <a:avLst/>
          </a:prstGeom>
        </p:spPr>
        <p:txBody>
          <a:bodyPr/>
          <a:lstStyle/>
          <a:p>
            <a:r>
              <a:rPr lang="es-ES_tradnl" dirty="0">
                <a:solidFill>
                  <a:srgbClr val="FFFF00"/>
                </a:solidFill>
              </a:rPr>
              <a:t>Introducción</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315644"/>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25044" y="7005453"/>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448787" y="2345621"/>
            <a:ext cx="4685922" cy="2411468"/>
          </a:xfrm>
          <a:prstGeom prst="rect">
            <a:avLst/>
          </a:prstGeom>
        </p:spPr>
        <p:txBody>
          <a:bodyPr>
            <a:noAutofit/>
          </a:bodyPr>
          <a:lstStyle/>
          <a:p>
            <a:pPr algn="l"/>
            <a:r>
              <a:rPr lang="es-CO" sz="4800" b="1" dirty="0">
                <a:solidFill>
                  <a:srgbClr val="FFC000"/>
                </a:solidFill>
                <a:latin typeface="Times New Roman"/>
                <a:cs typeface="Times New Roman"/>
              </a:rPr>
              <a:t>Actividad #2</a:t>
            </a:r>
            <a:br>
              <a:rPr lang="es-CO" sz="3600" b="1" dirty="0">
                <a:solidFill>
                  <a:schemeClr val="bg1"/>
                </a:solidFill>
                <a:latin typeface="Times New Roman"/>
                <a:cs typeface="Times New Roman"/>
              </a:rPr>
            </a:br>
            <a:br>
              <a:rPr lang="es-CO" sz="3600" b="1" dirty="0">
                <a:solidFill>
                  <a:schemeClr val="bg1"/>
                </a:solidFill>
                <a:latin typeface="Times New Roman"/>
                <a:cs typeface="Times New Roman"/>
              </a:rPr>
            </a:br>
            <a:endParaRPr lang="es-ES_tradnl" sz="3600" b="1" dirty="0">
              <a:solidFill>
                <a:schemeClr val="bg1"/>
              </a:solidFill>
              <a:latin typeface="Times New Roman"/>
              <a:cs typeface="Times New Roman"/>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3</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hape 154">
            <a:extLst>
              <a:ext uri="{FF2B5EF4-FFF2-40B4-BE49-F238E27FC236}">
                <a16:creationId xmlns:a16="http://schemas.microsoft.com/office/drawing/2014/main" id="{62E4F182-B2E5-0226-FE2A-B7F1F935E2DA}"/>
              </a:ext>
            </a:extLst>
          </p:cNvPr>
          <p:cNvSpPr txBox="1">
            <a:spLocks/>
          </p:cNvSpPr>
          <p:nvPr/>
        </p:nvSpPr>
        <p:spPr>
          <a:xfrm>
            <a:off x="4969565" y="1961748"/>
            <a:ext cx="7335079" cy="447899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Autofit/>
          </a:bodyPr>
          <a:lstStyle>
            <a:lvl1pPr marL="0" marR="0" indent="0" algn="r" defTabSz="584200" rtl="0" latinLnBrk="0">
              <a:lnSpc>
                <a:spcPct val="80000"/>
              </a:lnSpc>
              <a:spcBef>
                <a:spcPts val="0"/>
              </a:spcBef>
              <a:spcAft>
                <a:spcPts val="0"/>
              </a:spcAft>
              <a:buClrTx/>
              <a:buSzTx/>
              <a:buFontTx/>
              <a:buNone/>
              <a:tabLst/>
              <a:defRPr sz="12100" b="0" i="0" u="none" strike="noStrike" cap="all" spc="0" baseline="0">
                <a:ln>
                  <a:noFill/>
                </a:ln>
                <a:solidFill>
                  <a:srgbClr val="5C5C5C"/>
                </a:solidFill>
                <a:uFillTx/>
                <a:latin typeface="+mn-lt"/>
                <a:ea typeface="+mn-ea"/>
                <a:cs typeface="+mn-cs"/>
                <a:sym typeface="DIN Condensed"/>
              </a:defRPr>
            </a:lvl1pPr>
            <a:lvl2pPr marL="0" marR="0" indent="228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2pPr>
            <a:lvl3pPr marL="0" marR="0" indent="457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3pPr>
            <a:lvl4pPr marL="0" marR="0" indent="685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4pPr>
            <a:lvl5pPr marL="0" marR="0" indent="9144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5pPr>
            <a:lvl6pPr marL="0" marR="0" indent="11430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6pPr>
            <a:lvl7pPr marL="0" marR="0" indent="1371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7pPr>
            <a:lvl8pPr marL="0" marR="0" indent="1600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8pPr>
            <a:lvl9pPr marL="0" marR="0" indent="1828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9pPr>
          </a:lstStyle>
          <a:p>
            <a:pPr algn="ctr" hangingPunct="1"/>
            <a:r>
              <a:rPr lang="es-CO" sz="3000" b="1" dirty="0">
                <a:solidFill>
                  <a:schemeClr val="bg1"/>
                </a:solidFill>
                <a:latin typeface="Times New Roman"/>
                <a:cs typeface="Times New Roman"/>
              </a:rPr>
              <a:t>Cuente la Gran Historia de Dios </a:t>
            </a:r>
          </a:p>
          <a:p>
            <a:pPr algn="ctr" hangingPunct="1"/>
            <a:r>
              <a:rPr lang="es-CO" sz="2000" dirty="0">
                <a:solidFill>
                  <a:schemeClr val="bg1"/>
                </a:solidFill>
                <a:latin typeface="Times New Roman"/>
                <a:cs typeface="Times New Roman"/>
              </a:rPr>
              <a:t>(que está en la página 31 y 32 de la guía). </a:t>
            </a:r>
          </a:p>
          <a:p>
            <a:pPr algn="l" hangingPunct="1"/>
            <a:endParaRPr lang="es-CO" sz="2800" dirty="0">
              <a:solidFill>
                <a:schemeClr val="bg1"/>
              </a:solidFill>
              <a:latin typeface="Times New Roman"/>
              <a:cs typeface="Times New Roman"/>
            </a:endParaRPr>
          </a:p>
          <a:p>
            <a:pPr algn="ctr" hangingPunct="1"/>
            <a:r>
              <a:rPr lang="es-CO" sz="2800" dirty="0">
                <a:solidFill>
                  <a:schemeClr val="bg1"/>
                </a:solidFill>
                <a:latin typeface="Times New Roman"/>
                <a:cs typeface="Times New Roman"/>
              </a:rPr>
              <a:t>Invite a los participantes,</a:t>
            </a:r>
          </a:p>
          <a:p>
            <a:pPr algn="ctr" hangingPunct="1"/>
            <a:r>
              <a:rPr lang="es-CO" sz="2800" dirty="0">
                <a:solidFill>
                  <a:schemeClr val="bg1"/>
                </a:solidFill>
                <a:latin typeface="Times New Roman"/>
                <a:cs typeface="Times New Roman"/>
              </a:rPr>
              <a:t>si han recortado los nombres del cuaderno de actividades (Página 7 y 8), a levantarlos a medida que usted cuenta la historia.</a:t>
            </a:r>
          </a:p>
          <a:p>
            <a:pPr algn="l" hangingPunct="1"/>
            <a:endParaRPr lang="es-CO" sz="2800" b="1" dirty="0">
              <a:solidFill>
                <a:schemeClr val="bg1"/>
              </a:solidFill>
              <a:latin typeface="Times New Roman"/>
              <a:cs typeface="Times New Roman"/>
            </a:endParaRPr>
          </a:p>
          <a:p>
            <a:pPr algn="l" hangingPunct="1"/>
            <a:endParaRPr lang="es-CO" sz="2800" b="1" dirty="0">
              <a:solidFill>
                <a:schemeClr val="bg1"/>
              </a:solidFill>
              <a:latin typeface="Times New Roman"/>
              <a:cs typeface="Times New Roman"/>
            </a:endParaRPr>
          </a:p>
          <a:p>
            <a:pPr algn="l" hangingPunct="1"/>
            <a:endParaRPr lang="es-CO" sz="2800" b="1" dirty="0">
              <a:solidFill>
                <a:schemeClr val="bg1"/>
              </a:solidFill>
              <a:latin typeface="Times New Roman"/>
              <a:cs typeface="Times New Roman"/>
            </a:endParaRPr>
          </a:p>
        </p:txBody>
      </p:sp>
    </p:spTree>
    <p:extLst>
      <p:ext uri="{BB962C8B-B14F-4D97-AF65-F5344CB8AC3E}">
        <p14:creationId xmlns:p14="http://schemas.microsoft.com/office/powerpoint/2010/main" val="372866303"/>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10035" y="7165798"/>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810035" y="2587802"/>
            <a:ext cx="11354710" cy="4259943"/>
          </a:xfrm>
          <a:prstGeom prst="rect">
            <a:avLst/>
          </a:prstGeom>
        </p:spPr>
        <p:txBody>
          <a:bodyPr>
            <a:noAutofit/>
          </a:bodyPr>
          <a:lstStyle/>
          <a:p>
            <a:pPr algn="ctr"/>
            <a:r>
              <a:rPr lang="es-CO" sz="9600" b="1" dirty="0">
                <a:solidFill>
                  <a:srgbClr val="10E4FF"/>
                </a:solidFill>
                <a:latin typeface="Times New Roman" panose="02020603050405020304" pitchFamily="18" charset="0"/>
                <a:cs typeface="Times New Roman" panose="02020603050405020304" pitchFamily="18" charset="0"/>
              </a:rPr>
              <a:t>Receso</a:t>
            </a:r>
            <a:br>
              <a:rPr lang="es-CO" sz="8800" b="1" dirty="0">
                <a:solidFill>
                  <a:schemeClr val="bg1"/>
                </a:solidFill>
                <a:latin typeface="Times New Roman" panose="02020603050405020304" pitchFamily="18" charset="0"/>
                <a:cs typeface="Times New Roman" panose="02020603050405020304" pitchFamily="18" charset="0"/>
              </a:rPr>
            </a:br>
            <a:br>
              <a:rPr lang="es-CO" sz="5400" b="1" dirty="0">
                <a:solidFill>
                  <a:schemeClr val="bg1"/>
                </a:solidFill>
                <a:latin typeface="Times New Roman" panose="02020603050405020304" pitchFamily="18" charset="0"/>
                <a:cs typeface="Times New Roman" panose="02020603050405020304" pitchFamily="18" charset="0"/>
              </a:rPr>
            </a:br>
            <a:br>
              <a:rPr lang="es-CO" sz="5400" b="1" dirty="0">
                <a:solidFill>
                  <a:schemeClr val="bg1"/>
                </a:solidFill>
                <a:latin typeface="Times New Roman" panose="02020603050405020304" pitchFamily="18" charset="0"/>
                <a:cs typeface="Times New Roman" panose="02020603050405020304" pitchFamily="18" charset="0"/>
              </a:rPr>
            </a:br>
            <a:endParaRPr lang="es-ES_tradnl" sz="5400" b="1" dirty="0">
              <a:solidFill>
                <a:schemeClr val="bg1"/>
              </a:solidFill>
              <a:latin typeface="Times New Roman" panose="02020603050405020304" pitchFamily="18" charset="0"/>
              <a:cs typeface="Times New Roman" panose="02020603050405020304" pitchFamily="18" charset="0"/>
            </a:endParaRP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8380933"/>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10035" y="7165798"/>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810035" y="4876799"/>
            <a:ext cx="11354710" cy="1596005"/>
          </a:xfrm>
          <a:prstGeom prst="rect">
            <a:avLst/>
          </a:prstGeom>
        </p:spPr>
        <p:txBody>
          <a:bodyPr>
            <a:noAutofit/>
          </a:bodyPr>
          <a:lstStyle/>
          <a:p>
            <a:pPr algn="ctr"/>
            <a:r>
              <a:rPr lang="es-CO" sz="5400" b="1" dirty="0">
                <a:solidFill>
                  <a:schemeClr val="bg1"/>
                </a:solidFill>
                <a:latin typeface="Times New Roman" panose="02020603050405020304" pitchFamily="18" charset="0"/>
                <a:cs typeface="Times New Roman" panose="02020603050405020304" pitchFamily="18" charset="0"/>
              </a:rPr>
              <a:t>“EL AMBIENTE DE IDENTIDAD”</a:t>
            </a:r>
            <a:endParaRPr lang="es-ES_tradnl" sz="5400" b="1" dirty="0">
              <a:solidFill>
                <a:schemeClr val="bg1"/>
              </a:solidFill>
              <a:latin typeface="Times New Roman" panose="02020603050405020304" pitchFamily="18" charset="0"/>
              <a:cs typeface="Times New Roman" panose="02020603050405020304" pitchFamily="18" charset="0"/>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4</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6EA0C50B-195A-814A-8BBE-1286566483D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304693" y="732135"/>
            <a:ext cx="6311846" cy="4181598"/>
          </a:xfrm>
          <a:prstGeom prst="rect">
            <a:avLst/>
          </a:prstGeom>
          <a:solidFill>
            <a:srgbClr val="FFFFFF"/>
          </a:solidFill>
          <a:ln>
            <a:noFill/>
          </a:ln>
          <a:effectLst>
            <a:glow rad="127000">
              <a:schemeClr val="bg1"/>
            </a:glow>
            <a:outerShdw sx="102000" sy="102000" algn="ctr" rotWithShape="0">
              <a:prstClr val="black">
                <a:alpha val="40000"/>
              </a:prstClr>
            </a:outerShdw>
          </a:effectLst>
        </p:spPr>
      </p:pic>
    </p:spTree>
    <p:extLst>
      <p:ext uri="{BB962C8B-B14F-4D97-AF65-F5344CB8AC3E}">
        <p14:creationId xmlns:p14="http://schemas.microsoft.com/office/powerpoint/2010/main" val="505965919"/>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10035" y="7165798"/>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633046" y="874082"/>
            <a:ext cx="11715573" cy="5645988"/>
          </a:xfrm>
          <a:prstGeom prst="rect">
            <a:avLst/>
          </a:prstGeom>
        </p:spPr>
        <p:txBody>
          <a:bodyPr>
            <a:noAutofit/>
          </a:bodyPr>
          <a:lstStyle/>
          <a:p>
            <a:pPr algn="l"/>
            <a:r>
              <a:rPr lang="es-CO" sz="4200" b="1" dirty="0">
                <a:solidFill>
                  <a:schemeClr val="bg1"/>
                </a:solidFill>
                <a:latin typeface="Times New Roman"/>
                <a:cs typeface="Times New Roman"/>
              </a:rPr>
              <a:t>¿Qué entendemos por «identidad»?</a:t>
            </a:r>
            <a:br>
              <a:rPr lang="es-CO" sz="2800" b="1" dirty="0">
                <a:solidFill>
                  <a:schemeClr val="bg1"/>
                </a:solidFill>
                <a:latin typeface="Times New Roman"/>
                <a:cs typeface="Times New Roman"/>
              </a:rPr>
            </a:br>
            <a:br>
              <a:rPr lang="es-CO" sz="2800" b="1" dirty="0">
                <a:solidFill>
                  <a:schemeClr val="bg1"/>
                </a:solidFill>
                <a:latin typeface="Times New Roman"/>
                <a:cs typeface="Times New Roman"/>
              </a:rPr>
            </a:br>
            <a:r>
              <a:rPr lang="es-CO" sz="3000" dirty="0">
                <a:solidFill>
                  <a:schemeClr val="bg1"/>
                </a:solidFill>
                <a:latin typeface="Times New Roman"/>
                <a:cs typeface="Times New Roman"/>
              </a:rPr>
              <a:t>La identidad responde a la pregunta: ¿quién soy? Refiere a la consciencia de ser diferente a los demás, de ser único. Por lo tanto, la identidad comprende la</a:t>
            </a:r>
            <a:br>
              <a:rPr lang="es-CO" sz="3000" dirty="0">
                <a:solidFill>
                  <a:schemeClr val="bg1"/>
                </a:solidFill>
                <a:latin typeface="Times New Roman"/>
                <a:cs typeface="Times New Roman"/>
              </a:rPr>
            </a:br>
            <a:r>
              <a:rPr lang="es-CO" sz="3000" dirty="0">
                <a:solidFill>
                  <a:schemeClr val="bg1"/>
                </a:solidFill>
                <a:latin typeface="Times New Roman"/>
                <a:cs typeface="Times New Roman"/>
              </a:rPr>
              <a:t>percepción personal que tenemos de nosotros mismos, que nos permite definir ante los demás quiénes somos, qué queremos y hacia dónde queremos llegar.</a:t>
            </a:r>
            <a:br>
              <a:rPr lang="es-CO" sz="3000" dirty="0">
                <a:solidFill>
                  <a:schemeClr val="bg1"/>
                </a:solidFill>
                <a:latin typeface="Times New Roman"/>
                <a:cs typeface="Times New Roman"/>
              </a:rPr>
            </a:br>
            <a:br>
              <a:rPr lang="es-CO" sz="3000" dirty="0">
                <a:solidFill>
                  <a:schemeClr val="bg1"/>
                </a:solidFill>
                <a:latin typeface="Times New Roman"/>
                <a:cs typeface="Times New Roman"/>
              </a:rPr>
            </a:br>
            <a:r>
              <a:rPr lang="es-CO" sz="3000" dirty="0">
                <a:solidFill>
                  <a:schemeClr val="bg1"/>
                </a:solidFill>
                <a:latin typeface="Times New Roman"/>
                <a:cs typeface="Times New Roman"/>
              </a:rPr>
              <a:t>Construir y consolidar la personalidad es un largo proceso que se prolonga hasta el fin de la adolescencia e inicio de la adultez.</a:t>
            </a:r>
            <a:br>
              <a:rPr lang="es-CO" sz="3000" dirty="0">
                <a:solidFill>
                  <a:schemeClr val="bg1"/>
                </a:solidFill>
                <a:latin typeface="Times New Roman"/>
                <a:cs typeface="Times New Roman"/>
              </a:rPr>
            </a:br>
            <a:endParaRPr lang="es-ES_tradnl" sz="3000" dirty="0">
              <a:solidFill>
                <a:schemeClr val="bg1"/>
              </a:solidFill>
              <a:latin typeface="Times New Roman"/>
              <a:cs typeface="Times New Roman"/>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4</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8590336"/>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10035" y="7165798"/>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6480311" y="1948069"/>
            <a:ext cx="5803702" cy="3371796"/>
          </a:xfrm>
          <a:prstGeom prst="rect">
            <a:avLst/>
          </a:prstGeom>
        </p:spPr>
        <p:txBody>
          <a:bodyPr>
            <a:noAutofit/>
          </a:bodyPr>
          <a:lstStyle/>
          <a:p>
            <a:pPr algn="ctr"/>
            <a:r>
              <a:rPr lang="es-CO" sz="3600" b="1" dirty="0">
                <a:solidFill>
                  <a:schemeClr val="bg1"/>
                </a:solidFill>
                <a:latin typeface="Times New Roman" panose="02020603050405020304" pitchFamily="18" charset="0"/>
                <a:cs typeface="Times New Roman" panose="02020603050405020304" pitchFamily="18" charset="0"/>
              </a:rPr>
              <a:t>LA CONSTRUCCIÓN DE LA IDENTIDAD</a:t>
            </a:r>
            <a:br>
              <a:rPr lang="es-CO" sz="3600" b="1" dirty="0">
                <a:solidFill>
                  <a:schemeClr val="bg1"/>
                </a:solidFill>
                <a:latin typeface="Times New Roman" panose="02020603050405020304" pitchFamily="18" charset="0"/>
                <a:cs typeface="Times New Roman" panose="02020603050405020304" pitchFamily="18" charset="0"/>
              </a:rPr>
            </a:br>
            <a:r>
              <a:rPr lang="es-CO" sz="1400" b="1" dirty="0">
                <a:solidFill>
                  <a:schemeClr val="bg1"/>
                </a:solidFill>
                <a:latin typeface="Times New Roman" panose="02020603050405020304" pitchFamily="18" charset="0"/>
                <a:cs typeface="Times New Roman" panose="02020603050405020304" pitchFamily="18" charset="0"/>
              </a:rPr>
              <a:t> </a:t>
            </a:r>
            <a:br>
              <a:rPr lang="es-CO" sz="3600" b="1" dirty="0">
                <a:solidFill>
                  <a:schemeClr val="bg1"/>
                </a:solidFill>
                <a:latin typeface="Times New Roman" panose="02020603050405020304" pitchFamily="18" charset="0"/>
                <a:cs typeface="Times New Roman" panose="02020603050405020304" pitchFamily="18" charset="0"/>
              </a:rPr>
            </a:br>
            <a:r>
              <a:rPr lang="es-CO" sz="3600" b="1" dirty="0">
                <a:solidFill>
                  <a:schemeClr val="bg1"/>
                </a:solidFill>
                <a:latin typeface="Times New Roman" panose="02020603050405020304" pitchFamily="18" charset="0"/>
                <a:cs typeface="Times New Roman" panose="02020603050405020304" pitchFamily="18" charset="0"/>
              </a:rPr>
              <a:t>Y</a:t>
            </a:r>
            <a:br>
              <a:rPr lang="es-CO" sz="3600" b="1" dirty="0">
                <a:solidFill>
                  <a:schemeClr val="bg1"/>
                </a:solidFill>
                <a:latin typeface="Times New Roman" panose="02020603050405020304" pitchFamily="18" charset="0"/>
                <a:cs typeface="Times New Roman" panose="02020603050405020304" pitchFamily="18" charset="0"/>
              </a:rPr>
            </a:br>
            <a:r>
              <a:rPr lang="es-CO" sz="1400" b="1" dirty="0">
                <a:solidFill>
                  <a:schemeClr val="bg1"/>
                </a:solidFill>
                <a:latin typeface="Times New Roman" panose="02020603050405020304" pitchFamily="18" charset="0"/>
                <a:cs typeface="Times New Roman" panose="02020603050405020304" pitchFamily="18" charset="0"/>
              </a:rPr>
              <a:t> </a:t>
            </a:r>
            <a:br>
              <a:rPr lang="es-CO" sz="3600" b="1" dirty="0">
                <a:solidFill>
                  <a:schemeClr val="bg1"/>
                </a:solidFill>
                <a:latin typeface="Times New Roman" panose="02020603050405020304" pitchFamily="18" charset="0"/>
                <a:cs typeface="Times New Roman" panose="02020603050405020304" pitchFamily="18" charset="0"/>
              </a:rPr>
            </a:br>
            <a:r>
              <a:rPr lang="es-CO" sz="3600" b="1" dirty="0">
                <a:solidFill>
                  <a:schemeClr val="bg1"/>
                </a:solidFill>
                <a:latin typeface="Times New Roman" panose="02020603050405020304" pitchFamily="18" charset="0"/>
                <a:cs typeface="Times New Roman" panose="02020603050405020304" pitchFamily="18" charset="0"/>
              </a:rPr>
              <a:t>LA IDENTIDAD EN CRISTO</a:t>
            </a:r>
            <a:endParaRPr lang="es-ES_tradnl" sz="3600" b="1" dirty="0">
              <a:solidFill>
                <a:schemeClr val="bg1"/>
              </a:solidFill>
              <a:latin typeface="Times New Roman" panose="02020603050405020304" pitchFamily="18" charset="0"/>
              <a:cs typeface="Times New Roman" panose="02020603050405020304" pitchFamily="18" charset="0"/>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4</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6EA0C50B-195A-814A-8BBE-1286566483D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rot="20560908">
            <a:off x="1182347" y="2349150"/>
            <a:ext cx="4507464" cy="2986195"/>
          </a:xfrm>
          <a:prstGeom prst="rect">
            <a:avLst/>
          </a:prstGeom>
          <a:solidFill>
            <a:srgbClr val="FFFFFF"/>
          </a:solidFill>
          <a:ln>
            <a:noFill/>
          </a:ln>
          <a:effectLst>
            <a:glow rad="127000">
              <a:schemeClr val="bg1"/>
            </a:glow>
            <a:outerShdw sx="102000" sy="102000" algn="ctr" rotWithShape="0">
              <a:prstClr val="black">
                <a:alpha val="40000"/>
              </a:prstClr>
            </a:outerShdw>
          </a:effectLst>
        </p:spPr>
      </p:pic>
    </p:spTree>
    <p:extLst>
      <p:ext uri="{BB962C8B-B14F-4D97-AF65-F5344CB8AC3E}">
        <p14:creationId xmlns:p14="http://schemas.microsoft.com/office/powerpoint/2010/main" val="2606115608"/>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10035" y="7165798"/>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6480311" y="1948068"/>
            <a:ext cx="5803702" cy="3677853"/>
          </a:xfrm>
          <a:prstGeom prst="rect">
            <a:avLst/>
          </a:prstGeom>
        </p:spPr>
        <p:txBody>
          <a:bodyPr>
            <a:noAutofit/>
          </a:bodyPr>
          <a:lstStyle/>
          <a:p>
            <a:pPr algn="ctr"/>
            <a:r>
              <a:rPr lang="es-CO" sz="3200" i="1" dirty="0">
                <a:solidFill>
                  <a:schemeClr val="bg1"/>
                </a:solidFill>
                <a:latin typeface="Times New Roman" panose="02020603050405020304" pitchFamily="18" charset="0"/>
                <a:cs typeface="Times New Roman" panose="02020603050405020304" pitchFamily="18" charset="0"/>
              </a:rPr>
              <a:t>Porque somos hijos del Dios Altísimo, somos elegidos y amados completamente,</a:t>
            </a:r>
            <a:br>
              <a:rPr lang="es-CO" sz="3200" i="1" dirty="0">
                <a:solidFill>
                  <a:schemeClr val="bg1"/>
                </a:solidFill>
                <a:latin typeface="Times New Roman" panose="02020603050405020304" pitchFamily="18" charset="0"/>
                <a:cs typeface="Times New Roman" panose="02020603050405020304" pitchFamily="18" charset="0"/>
              </a:rPr>
            </a:br>
            <a:br>
              <a:rPr lang="es-CO" sz="3200" i="1" dirty="0">
                <a:solidFill>
                  <a:schemeClr val="bg1"/>
                </a:solidFill>
                <a:latin typeface="Times New Roman" panose="02020603050405020304" pitchFamily="18" charset="0"/>
                <a:cs typeface="Times New Roman" panose="02020603050405020304" pitchFamily="18" charset="0"/>
              </a:rPr>
            </a:br>
            <a:r>
              <a:rPr lang="es-CO" sz="3200" i="1" dirty="0">
                <a:solidFill>
                  <a:schemeClr val="bg1"/>
                </a:solidFill>
                <a:latin typeface="Times New Roman" panose="02020603050405020304" pitchFamily="18" charset="0"/>
                <a:cs typeface="Times New Roman" panose="02020603050405020304" pitchFamily="18" charset="0"/>
              </a:rPr>
              <a:t>y como portadores de su imagen, somos dignos de amor.</a:t>
            </a:r>
            <a:br>
              <a:rPr lang="es-CO" sz="3200" b="1" i="1" dirty="0">
                <a:solidFill>
                  <a:schemeClr val="bg1"/>
                </a:solidFill>
                <a:latin typeface="Times New Roman" panose="02020603050405020304" pitchFamily="18" charset="0"/>
                <a:cs typeface="Times New Roman" panose="02020603050405020304" pitchFamily="18" charset="0"/>
              </a:rPr>
            </a:br>
            <a:endParaRPr lang="es-ES_tradnl" sz="3200" b="1" i="1" dirty="0">
              <a:solidFill>
                <a:schemeClr val="bg1"/>
              </a:solidFill>
              <a:latin typeface="Times New Roman" panose="02020603050405020304" pitchFamily="18" charset="0"/>
              <a:cs typeface="Times New Roman" panose="02020603050405020304" pitchFamily="18" charset="0"/>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4</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6EA0C50B-195A-814A-8BBE-1286566483D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rot="20560908">
            <a:off x="1182347" y="2349150"/>
            <a:ext cx="4507464" cy="2986195"/>
          </a:xfrm>
          <a:prstGeom prst="rect">
            <a:avLst/>
          </a:prstGeom>
          <a:solidFill>
            <a:srgbClr val="FFFFFF"/>
          </a:solidFill>
          <a:ln>
            <a:noFill/>
          </a:ln>
          <a:effectLst>
            <a:glow rad="127000">
              <a:schemeClr val="bg1"/>
            </a:glow>
            <a:outerShdw sx="102000" sy="102000" algn="ctr" rotWithShape="0">
              <a:prstClr val="black">
                <a:alpha val="40000"/>
              </a:prstClr>
            </a:outerShdw>
          </a:effectLst>
        </p:spPr>
      </p:pic>
    </p:spTree>
    <p:extLst>
      <p:ext uri="{BB962C8B-B14F-4D97-AF65-F5344CB8AC3E}">
        <p14:creationId xmlns:p14="http://schemas.microsoft.com/office/powerpoint/2010/main" val="3463195765"/>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25044" y="7005453"/>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448787" y="2345621"/>
            <a:ext cx="4685922" cy="2411468"/>
          </a:xfrm>
          <a:prstGeom prst="rect">
            <a:avLst/>
          </a:prstGeom>
        </p:spPr>
        <p:txBody>
          <a:bodyPr>
            <a:noAutofit/>
          </a:bodyPr>
          <a:lstStyle/>
          <a:p>
            <a:pPr algn="l"/>
            <a:r>
              <a:rPr lang="es-CO" sz="4800" b="1" dirty="0">
                <a:solidFill>
                  <a:srgbClr val="FFC000"/>
                </a:solidFill>
                <a:latin typeface="Times New Roman"/>
                <a:cs typeface="Times New Roman"/>
              </a:rPr>
              <a:t>Actividad #1</a:t>
            </a:r>
            <a:br>
              <a:rPr lang="es-CO" sz="3600" b="1" dirty="0">
                <a:solidFill>
                  <a:schemeClr val="bg1"/>
                </a:solidFill>
                <a:latin typeface="Times New Roman"/>
                <a:cs typeface="Times New Roman"/>
              </a:rPr>
            </a:br>
            <a:br>
              <a:rPr lang="es-CO" sz="3600" b="1" dirty="0">
                <a:solidFill>
                  <a:schemeClr val="bg1"/>
                </a:solidFill>
                <a:latin typeface="Times New Roman"/>
                <a:cs typeface="Times New Roman"/>
              </a:rPr>
            </a:br>
            <a:endParaRPr lang="es-ES_tradnl" sz="3600" b="1" dirty="0">
              <a:solidFill>
                <a:schemeClr val="bg1"/>
              </a:solidFill>
              <a:latin typeface="Times New Roman"/>
              <a:cs typeface="Times New Roman"/>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4</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hape 154">
            <a:extLst>
              <a:ext uri="{FF2B5EF4-FFF2-40B4-BE49-F238E27FC236}">
                <a16:creationId xmlns:a16="http://schemas.microsoft.com/office/drawing/2014/main" id="{62E4F182-B2E5-0226-FE2A-B7F1F935E2DA}"/>
              </a:ext>
            </a:extLst>
          </p:cNvPr>
          <p:cNvSpPr txBox="1">
            <a:spLocks/>
          </p:cNvSpPr>
          <p:nvPr/>
        </p:nvSpPr>
        <p:spPr>
          <a:xfrm>
            <a:off x="5134710" y="508239"/>
            <a:ext cx="7421304" cy="642927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Autofit/>
          </a:bodyPr>
          <a:lstStyle>
            <a:lvl1pPr marL="0" marR="0" indent="0" algn="r" defTabSz="584200" rtl="0" latinLnBrk="0">
              <a:lnSpc>
                <a:spcPct val="80000"/>
              </a:lnSpc>
              <a:spcBef>
                <a:spcPts val="0"/>
              </a:spcBef>
              <a:spcAft>
                <a:spcPts val="0"/>
              </a:spcAft>
              <a:buClrTx/>
              <a:buSzTx/>
              <a:buFontTx/>
              <a:buNone/>
              <a:tabLst/>
              <a:defRPr sz="12100" b="0" i="0" u="none" strike="noStrike" cap="all" spc="0" baseline="0">
                <a:ln>
                  <a:noFill/>
                </a:ln>
                <a:solidFill>
                  <a:srgbClr val="5C5C5C"/>
                </a:solidFill>
                <a:uFillTx/>
                <a:latin typeface="+mn-lt"/>
                <a:ea typeface="+mn-ea"/>
                <a:cs typeface="+mn-cs"/>
                <a:sym typeface="DIN Condensed"/>
              </a:defRPr>
            </a:lvl1pPr>
            <a:lvl2pPr marL="0" marR="0" indent="228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2pPr>
            <a:lvl3pPr marL="0" marR="0" indent="457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3pPr>
            <a:lvl4pPr marL="0" marR="0" indent="685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4pPr>
            <a:lvl5pPr marL="0" marR="0" indent="9144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5pPr>
            <a:lvl6pPr marL="0" marR="0" indent="11430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6pPr>
            <a:lvl7pPr marL="0" marR="0" indent="1371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7pPr>
            <a:lvl8pPr marL="0" marR="0" indent="1600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8pPr>
            <a:lvl9pPr marL="0" marR="0" indent="1828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9pPr>
          </a:lstStyle>
          <a:p>
            <a:pPr algn="l" hangingPunct="1"/>
            <a:r>
              <a:rPr lang="es-CO" sz="2400" b="1" dirty="0">
                <a:solidFill>
                  <a:schemeClr val="bg1"/>
                </a:solidFill>
                <a:latin typeface="Times New Roman"/>
                <a:cs typeface="Times New Roman"/>
              </a:rPr>
              <a:t>Escuche lo que la Biblia dice respecto a nuestra identidad en Cristo en efesios 1:4-12.</a:t>
            </a:r>
          </a:p>
          <a:p>
            <a:pPr algn="l" hangingPunct="1"/>
            <a:endParaRPr lang="es-CO" sz="2300" dirty="0">
              <a:solidFill>
                <a:schemeClr val="bg1"/>
              </a:solidFill>
              <a:latin typeface="Times New Roman"/>
              <a:cs typeface="Times New Roman"/>
            </a:endParaRPr>
          </a:p>
          <a:p>
            <a:pPr marL="342900" indent="-342900" algn="l" hangingPunct="1">
              <a:buFont typeface="Arial" panose="020B0604020202020204" pitchFamily="34" charset="0"/>
              <a:buChar char="•"/>
            </a:pPr>
            <a:r>
              <a:rPr lang="es-CO" sz="2200" dirty="0">
                <a:solidFill>
                  <a:schemeClr val="bg1"/>
                </a:solidFill>
                <a:latin typeface="Times New Roman"/>
                <a:cs typeface="Times New Roman"/>
              </a:rPr>
              <a:t>¿Qué palabras en este pasaje bíblico le ayudan a reconocer su propia identidad en Cristo?</a:t>
            </a:r>
          </a:p>
          <a:p>
            <a:pPr algn="l" hangingPunct="1"/>
            <a:r>
              <a:rPr lang="es-CO" sz="1400" dirty="0">
                <a:solidFill>
                  <a:schemeClr val="bg1"/>
                </a:solidFill>
                <a:latin typeface="Times New Roman"/>
                <a:cs typeface="Times New Roman"/>
              </a:rPr>
              <a:t> </a:t>
            </a:r>
          </a:p>
          <a:p>
            <a:pPr marL="342900" indent="-342900" algn="l" hangingPunct="1">
              <a:buFont typeface="Arial" panose="020B0604020202020204" pitchFamily="34" charset="0"/>
              <a:buChar char="•"/>
            </a:pPr>
            <a:r>
              <a:rPr lang="es-CO" sz="2200" dirty="0">
                <a:solidFill>
                  <a:schemeClr val="bg1"/>
                </a:solidFill>
                <a:latin typeface="Times New Roman"/>
                <a:cs typeface="Times New Roman"/>
              </a:rPr>
              <a:t>¿Qué le dicen estas mismas palabras respecto de su hijo?</a:t>
            </a:r>
          </a:p>
          <a:p>
            <a:pPr algn="l" hangingPunct="1"/>
            <a:endParaRPr lang="es-CO" sz="2200" dirty="0">
              <a:solidFill>
                <a:schemeClr val="bg1"/>
              </a:solidFill>
              <a:latin typeface="Times New Roman"/>
              <a:cs typeface="Times New Roman"/>
            </a:endParaRPr>
          </a:p>
          <a:p>
            <a:pPr algn="l" hangingPunct="1"/>
            <a:r>
              <a:rPr lang="es-CO" sz="2200" dirty="0">
                <a:solidFill>
                  <a:schemeClr val="bg1"/>
                </a:solidFill>
                <a:latin typeface="Times New Roman"/>
                <a:cs typeface="Times New Roman"/>
              </a:rPr>
              <a:t>Dios nos dio el honor de ser sus hijos, pero también le dio a usted el honor</a:t>
            </a:r>
          </a:p>
          <a:p>
            <a:pPr algn="l" hangingPunct="1"/>
            <a:r>
              <a:rPr lang="es-CO" sz="2200" dirty="0">
                <a:solidFill>
                  <a:schemeClr val="bg1"/>
                </a:solidFill>
                <a:latin typeface="Times New Roman"/>
                <a:cs typeface="Times New Roman"/>
              </a:rPr>
              <a:t>como padre, de ser la persona que comparta esta verdad con su(s) hijo(s). </a:t>
            </a:r>
          </a:p>
          <a:p>
            <a:pPr algn="l" hangingPunct="1"/>
            <a:endParaRPr lang="es-CO" sz="2200" dirty="0">
              <a:solidFill>
                <a:schemeClr val="bg1"/>
              </a:solidFill>
              <a:latin typeface="Times New Roman"/>
              <a:cs typeface="Times New Roman"/>
            </a:endParaRPr>
          </a:p>
          <a:p>
            <a:pPr algn="l" hangingPunct="1"/>
            <a:r>
              <a:rPr lang="es-CO" sz="2200" dirty="0">
                <a:solidFill>
                  <a:schemeClr val="bg1"/>
                </a:solidFill>
                <a:latin typeface="Times New Roman"/>
                <a:cs typeface="Times New Roman"/>
              </a:rPr>
              <a:t>¡Sus hijos son escogidos, adoptados, amados, redimidos, perdonados y llenos esperanza gracias a Jesús! ¡Es un privilegio único ser la persona que llene el corazón de su hijo con esta maravillosa verdad!</a:t>
            </a:r>
          </a:p>
          <a:p>
            <a:pPr algn="l" hangingPunct="1"/>
            <a:endParaRPr lang="es-CO" sz="2300" b="1" dirty="0">
              <a:solidFill>
                <a:schemeClr val="bg1"/>
              </a:solidFill>
              <a:latin typeface="Times New Roman"/>
              <a:cs typeface="Times New Roman"/>
            </a:endParaRPr>
          </a:p>
          <a:p>
            <a:pPr algn="ctr" hangingPunct="1"/>
            <a:r>
              <a:rPr lang="es-CO" sz="2000" dirty="0">
                <a:solidFill>
                  <a:schemeClr val="bg1"/>
                </a:solidFill>
                <a:latin typeface="Times New Roman"/>
                <a:cs typeface="Times New Roman"/>
              </a:rPr>
              <a:t>(cuaderno de actividades - Página 9)</a:t>
            </a:r>
          </a:p>
          <a:p>
            <a:pPr algn="ctr" hangingPunct="1"/>
            <a:endParaRPr lang="es-CO" sz="2300" b="1" dirty="0">
              <a:solidFill>
                <a:schemeClr val="bg1"/>
              </a:solidFill>
              <a:latin typeface="Times New Roman"/>
              <a:cs typeface="Times New Roman"/>
            </a:endParaRPr>
          </a:p>
        </p:txBody>
      </p:sp>
    </p:spTree>
    <p:extLst>
      <p:ext uri="{BB962C8B-B14F-4D97-AF65-F5344CB8AC3E}">
        <p14:creationId xmlns:p14="http://schemas.microsoft.com/office/powerpoint/2010/main" val="4273201201"/>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25044" y="7005453"/>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448787" y="2345621"/>
            <a:ext cx="4685922" cy="2411468"/>
          </a:xfrm>
          <a:prstGeom prst="rect">
            <a:avLst/>
          </a:prstGeom>
        </p:spPr>
        <p:txBody>
          <a:bodyPr>
            <a:noAutofit/>
          </a:bodyPr>
          <a:lstStyle/>
          <a:p>
            <a:pPr algn="l"/>
            <a:r>
              <a:rPr lang="es-CO" sz="4800" b="1" dirty="0">
                <a:solidFill>
                  <a:srgbClr val="FFC000"/>
                </a:solidFill>
                <a:latin typeface="Times New Roman"/>
                <a:cs typeface="Times New Roman"/>
              </a:rPr>
              <a:t>Actividad #2</a:t>
            </a:r>
            <a:br>
              <a:rPr lang="es-CO" sz="3600" b="1" dirty="0">
                <a:solidFill>
                  <a:schemeClr val="bg1"/>
                </a:solidFill>
                <a:latin typeface="Times New Roman"/>
                <a:cs typeface="Times New Roman"/>
              </a:rPr>
            </a:br>
            <a:br>
              <a:rPr lang="es-CO" sz="3600" b="1" dirty="0">
                <a:solidFill>
                  <a:schemeClr val="bg1"/>
                </a:solidFill>
                <a:latin typeface="Times New Roman"/>
                <a:cs typeface="Times New Roman"/>
              </a:rPr>
            </a:br>
            <a:endParaRPr lang="es-ES_tradnl" sz="3600" b="1" dirty="0">
              <a:solidFill>
                <a:schemeClr val="bg1"/>
              </a:solidFill>
              <a:latin typeface="Times New Roman"/>
              <a:cs typeface="Times New Roman"/>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4</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hape 154">
            <a:extLst>
              <a:ext uri="{FF2B5EF4-FFF2-40B4-BE49-F238E27FC236}">
                <a16:creationId xmlns:a16="http://schemas.microsoft.com/office/drawing/2014/main" id="{62E4F182-B2E5-0226-FE2A-B7F1F935E2DA}"/>
              </a:ext>
            </a:extLst>
          </p:cNvPr>
          <p:cNvSpPr txBox="1">
            <a:spLocks/>
          </p:cNvSpPr>
          <p:nvPr/>
        </p:nvSpPr>
        <p:spPr>
          <a:xfrm>
            <a:off x="5577280" y="388972"/>
            <a:ext cx="6855043" cy="551505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r" defTabSz="584200" rtl="0" latinLnBrk="0">
              <a:lnSpc>
                <a:spcPct val="80000"/>
              </a:lnSpc>
              <a:spcBef>
                <a:spcPts val="0"/>
              </a:spcBef>
              <a:spcAft>
                <a:spcPts val="0"/>
              </a:spcAft>
              <a:buClrTx/>
              <a:buSzTx/>
              <a:buFontTx/>
              <a:buNone/>
              <a:tabLst/>
              <a:defRPr sz="12100" b="0" i="0" u="none" strike="noStrike" cap="all" spc="0" baseline="0">
                <a:ln>
                  <a:noFill/>
                </a:ln>
                <a:solidFill>
                  <a:srgbClr val="5C5C5C"/>
                </a:solidFill>
                <a:uFillTx/>
                <a:latin typeface="+mn-lt"/>
                <a:ea typeface="+mn-ea"/>
                <a:cs typeface="+mn-cs"/>
                <a:sym typeface="DIN Condensed"/>
              </a:defRPr>
            </a:lvl1pPr>
            <a:lvl2pPr marL="0" marR="0" indent="228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2pPr>
            <a:lvl3pPr marL="0" marR="0" indent="457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3pPr>
            <a:lvl4pPr marL="0" marR="0" indent="685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4pPr>
            <a:lvl5pPr marL="0" marR="0" indent="9144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5pPr>
            <a:lvl6pPr marL="0" marR="0" indent="11430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6pPr>
            <a:lvl7pPr marL="0" marR="0" indent="1371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7pPr>
            <a:lvl8pPr marL="0" marR="0" indent="1600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8pPr>
            <a:lvl9pPr marL="0" marR="0" indent="1828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9pPr>
          </a:lstStyle>
          <a:p>
            <a:pPr algn="l" hangingPunct="1"/>
            <a:r>
              <a:rPr lang="es-CO" sz="2400" b="1" dirty="0">
                <a:solidFill>
                  <a:schemeClr val="bg1"/>
                </a:solidFill>
                <a:latin typeface="Times New Roman"/>
                <a:cs typeface="Times New Roman"/>
              </a:rPr>
              <a:t>Converse con los miembros de su grupo:</a:t>
            </a:r>
          </a:p>
          <a:p>
            <a:pPr algn="l" hangingPunct="1"/>
            <a:endParaRPr lang="es-CO" sz="2400" dirty="0">
              <a:solidFill>
                <a:schemeClr val="bg1"/>
              </a:solidFill>
              <a:latin typeface="Times New Roman"/>
              <a:cs typeface="Times New Roman"/>
            </a:endParaRPr>
          </a:p>
          <a:p>
            <a:pPr marL="342900" indent="-342900" algn="l" hangingPunct="1">
              <a:buFont typeface="Arial" panose="020B0604020202020204" pitchFamily="34" charset="0"/>
              <a:buChar char="•"/>
            </a:pPr>
            <a:r>
              <a:rPr lang="es-CO" sz="2400" dirty="0">
                <a:solidFill>
                  <a:schemeClr val="bg1"/>
                </a:solidFill>
                <a:latin typeface="Times New Roman"/>
                <a:cs typeface="Times New Roman"/>
              </a:rPr>
              <a:t>Comparta un ejemplo de cuando alguien le hizo dudar de usted mismo o de su propio valor a través de palabras o acciones. ¿Cómo se sintió?</a:t>
            </a:r>
          </a:p>
          <a:p>
            <a:pPr marL="342900" indent="-342900" algn="l" hangingPunct="1">
              <a:buFont typeface="Arial" panose="020B0604020202020204" pitchFamily="34" charset="0"/>
              <a:buChar char="•"/>
            </a:pPr>
            <a:endParaRPr lang="es-CO" sz="2400" dirty="0">
              <a:solidFill>
                <a:schemeClr val="bg1"/>
              </a:solidFill>
              <a:latin typeface="Times New Roman"/>
              <a:cs typeface="Times New Roman"/>
            </a:endParaRPr>
          </a:p>
          <a:p>
            <a:pPr marL="342900" indent="-342900" algn="l" hangingPunct="1">
              <a:buFont typeface="Arial" panose="020B0604020202020204" pitchFamily="34" charset="0"/>
              <a:buChar char="•"/>
            </a:pPr>
            <a:r>
              <a:rPr lang="es-CO" sz="2400" dirty="0">
                <a:solidFill>
                  <a:schemeClr val="bg1"/>
                </a:solidFill>
                <a:latin typeface="Times New Roman"/>
                <a:cs typeface="Times New Roman"/>
              </a:rPr>
              <a:t>Comparta un ejemplo de una vez que alguien le afirmó. ¿Cómo se sintió?</a:t>
            </a:r>
          </a:p>
          <a:p>
            <a:pPr marL="342900" indent="-342900" algn="l" hangingPunct="1">
              <a:buFont typeface="Arial" panose="020B0604020202020204" pitchFamily="34" charset="0"/>
              <a:buChar char="•"/>
            </a:pPr>
            <a:endParaRPr lang="es-CO" sz="2400" dirty="0">
              <a:solidFill>
                <a:schemeClr val="bg1"/>
              </a:solidFill>
              <a:latin typeface="Times New Roman"/>
              <a:cs typeface="Times New Roman"/>
            </a:endParaRPr>
          </a:p>
          <a:p>
            <a:pPr marL="342900" indent="-342900" algn="l" hangingPunct="1">
              <a:buFont typeface="Arial" panose="020B0604020202020204" pitchFamily="34" charset="0"/>
              <a:buChar char="•"/>
            </a:pPr>
            <a:r>
              <a:rPr lang="es-CO" sz="2400" dirty="0">
                <a:solidFill>
                  <a:schemeClr val="bg1"/>
                </a:solidFill>
                <a:latin typeface="Times New Roman"/>
                <a:cs typeface="Times New Roman"/>
              </a:rPr>
              <a:t>¿Cuál de estos fue más impactante en su vida? ¿Por qué cree que es así?</a:t>
            </a:r>
          </a:p>
          <a:p>
            <a:pPr algn="l" hangingPunct="1"/>
            <a:endParaRPr lang="es-CO" sz="2300" b="1" dirty="0">
              <a:solidFill>
                <a:schemeClr val="bg1"/>
              </a:solidFill>
              <a:latin typeface="Times New Roman"/>
              <a:cs typeface="Times New Roman"/>
            </a:endParaRPr>
          </a:p>
          <a:p>
            <a:pPr algn="l" hangingPunct="1"/>
            <a:endParaRPr lang="es-CO" sz="2300" b="1" dirty="0">
              <a:solidFill>
                <a:schemeClr val="bg1"/>
              </a:solidFill>
              <a:latin typeface="Times New Roman"/>
              <a:cs typeface="Times New Roman"/>
            </a:endParaRPr>
          </a:p>
          <a:p>
            <a:pPr algn="ctr" hangingPunct="1"/>
            <a:r>
              <a:rPr lang="es-CO" sz="2000" dirty="0">
                <a:solidFill>
                  <a:schemeClr val="bg1"/>
                </a:solidFill>
                <a:latin typeface="Times New Roman"/>
                <a:cs typeface="Times New Roman"/>
              </a:rPr>
              <a:t>(Cuaderno de actividades – página 10)</a:t>
            </a:r>
          </a:p>
        </p:txBody>
      </p:sp>
    </p:spTree>
    <p:extLst>
      <p:ext uri="{BB962C8B-B14F-4D97-AF65-F5344CB8AC3E}">
        <p14:creationId xmlns:p14="http://schemas.microsoft.com/office/powerpoint/2010/main" val="1643223763"/>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10035" y="7165798"/>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770279" y="2525318"/>
            <a:ext cx="11513734" cy="4094331"/>
          </a:xfrm>
          <a:prstGeom prst="rect">
            <a:avLst/>
          </a:prstGeom>
        </p:spPr>
        <p:txBody>
          <a:bodyPr>
            <a:noAutofit/>
          </a:bodyPr>
          <a:lstStyle/>
          <a:p>
            <a:pPr algn="l"/>
            <a:r>
              <a:rPr lang="es-CO" sz="2800" dirty="0">
                <a:solidFill>
                  <a:schemeClr val="bg1"/>
                </a:solidFill>
                <a:latin typeface="Times New Roman" panose="02020603050405020304" pitchFamily="18" charset="0"/>
                <a:cs typeface="Times New Roman" panose="02020603050405020304" pitchFamily="18" charset="0"/>
              </a:rPr>
              <a:t>- Comience a construir su confianza en sus propias habilidades.</a:t>
            </a:r>
            <a:br>
              <a:rPr lang="es-CO" sz="2800" dirty="0">
                <a:solidFill>
                  <a:schemeClr val="bg1"/>
                </a:solidFill>
                <a:latin typeface="Times New Roman" panose="02020603050405020304" pitchFamily="18" charset="0"/>
                <a:cs typeface="Times New Roman" panose="02020603050405020304" pitchFamily="18" charset="0"/>
              </a:rPr>
            </a:br>
            <a:br>
              <a:rPr lang="es-CO" sz="2800" dirty="0">
                <a:solidFill>
                  <a:schemeClr val="bg1"/>
                </a:solidFill>
                <a:latin typeface="Times New Roman" panose="02020603050405020304" pitchFamily="18" charset="0"/>
                <a:cs typeface="Times New Roman" panose="02020603050405020304" pitchFamily="18" charset="0"/>
              </a:rPr>
            </a:br>
            <a:r>
              <a:rPr lang="es-CO" sz="2800" dirty="0">
                <a:solidFill>
                  <a:schemeClr val="bg1"/>
                </a:solidFill>
                <a:latin typeface="Times New Roman" panose="02020603050405020304" pitchFamily="18" charset="0"/>
                <a:cs typeface="Times New Roman" panose="02020603050405020304" pitchFamily="18" charset="0"/>
              </a:rPr>
              <a:t>- Ayúdeles a aprender a enfrentar sus errores.</a:t>
            </a:r>
            <a:br>
              <a:rPr lang="es-CO" sz="2800" dirty="0">
                <a:solidFill>
                  <a:schemeClr val="bg1"/>
                </a:solidFill>
                <a:latin typeface="Times New Roman" panose="02020603050405020304" pitchFamily="18" charset="0"/>
                <a:cs typeface="Times New Roman" panose="02020603050405020304" pitchFamily="18" charset="0"/>
              </a:rPr>
            </a:br>
            <a:br>
              <a:rPr lang="es-CO" sz="2800" dirty="0">
                <a:solidFill>
                  <a:schemeClr val="bg1"/>
                </a:solidFill>
                <a:latin typeface="Times New Roman" panose="02020603050405020304" pitchFamily="18" charset="0"/>
                <a:cs typeface="Times New Roman" panose="02020603050405020304" pitchFamily="18" charset="0"/>
              </a:rPr>
            </a:br>
            <a:r>
              <a:rPr lang="es-CO" sz="2800" dirty="0">
                <a:solidFill>
                  <a:schemeClr val="bg1"/>
                </a:solidFill>
                <a:latin typeface="Times New Roman" panose="02020603050405020304" pitchFamily="18" charset="0"/>
                <a:cs typeface="Times New Roman" panose="02020603050405020304" pitchFamily="18" charset="0"/>
              </a:rPr>
              <a:t>- Recuérdeles regularmente que son hijos amados y preciosos de Dios. </a:t>
            </a:r>
            <a:br>
              <a:rPr lang="es-CO" sz="2800" dirty="0">
                <a:solidFill>
                  <a:schemeClr val="bg1"/>
                </a:solidFill>
                <a:latin typeface="Times New Roman" panose="02020603050405020304" pitchFamily="18" charset="0"/>
                <a:cs typeface="Times New Roman" panose="02020603050405020304" pitchFamily="18" charset="0"/>
              </a:rPr>
            </a:br>
            <a:br>
              <a:rPr lang="es-CO" sz="2800" dirty="0">
                <a:solidFill>
                  <a:schemeClr val="bg1"/>
                </a:solidFill>
                <a:latin typeface="Times New Roman" panose="02020603050405020304" pitchFamily="18" charset="0"/>
                <a:cs typeface="Times New Roman" panose="02020603050405020304" pitchFamily="18" charset="0"/>
              </a:rPr>
            </a:br>
            <a:r>
              <a:rPr lang="es-CO" sz="2800" dirty="0">
                <a:solidFill>
                  <a:schemeClr val="bg1"/>
                </a:solidFill>
                <a:latin typeface="Times New Roman" panose="02020603050405020304" pitchFamily="18" charset="0"/>
                <a:cs typeface="Times New Roman" panose="02020603050405020304" pitchFamily="18" charset="0"/>
              </a:rPr>
              <a:t>- Afirme su identidad en Cristo con sus acciones, actitudes y palabras.</a:t>
            </a:r>
            <a:br>
              <a:rPr lang="es-CO" sz="2800" dirty="0">
                <a:solidFill>
                  <a:schemeClr val="bg1"/>
                </a:solidFill>
                <a:latin typeface="Times New Roman" panose="02020603050405020304" pitchFamily="18" charset="0"/>
                <a:cs typeface="Times New Roman" panose="02020603050405020304" pitchFamily="18" charset="0"/>
              </a:rPr>
            </a:br>
            <a:br>
              <a:rPr lang="es-CO" sz="2800" dirty="0">
                <a:solidFill>
                  <a:schemeClr val="bg1"/>
                </a:solidFill>
                <a:latin typeface="Times New Roman" panose="02020603050405020304" pitchFamily="18" charset="0"/>
                <a:cs typeface="Times New Roman" panose="02020603050405020304" pitchFamily="18" charset="0"/>
              </a:rPr>
            </a:br>
            <a:r>
              <a:rPr lang="es-CO" sz="2800" dirty="0">
                <a:solidFill>
                  <a:schemeClr val="bg1"/>
                </a:solidFill>
                <a:latin typeface="Times New Roman" panose="02020603050405020304" pitchFamily="18" charset="0"/>
                <a:cs typeface="Times New Roman" panose="02020603050405020304" pitchFamily="18" charset="0"/>
              </a:rPr>
              <a:t>- Cuestione los sueños que tiene para su hijo y pregúntese si se relacionan con los sueños propios que quizás no logró cumplir. </a:t>
            </a:r>
            <a:endParaRPr lang="es-ES_tradnl" sz="2800" dirty="0">
              <a:solidFill>
                <a:schemeClr val="bg1"/>
              </a:solidFill>
              <a:latin typeface="Times New Roman" panose="02020603050405020304" pitchFamily="18" charset="0"/>
              <a:cs typeface="Times New Roman" panose="02020603050405020304" pitchFamily="18" charset="0"/>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4</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hape 154">
            <a:extLst>
              <a:ext uri="{FF2B5EF4-FFF2-40B4-BE49-F238E27FC236}">
                <a16:creationId xmlns:a16="http://schemas.microsoft.com/office/drawing/2014/main" id="{4ACBE162-EF4F-12CA-3FC3-305E9DC8ADE4}"/>
              </a:ext>
            </a:extLst>
          </p:cNvPr>
          <p:cNvSpPr txBox="1">
            <a:spLocks/>
          </p:cNvSpPr>
          <p:nvPr/>
        </p:nvSpPr>
        <p:spPr>
          <a:xfrm>
            <a:off x="651011" y="316086"/>
            <a:ext cx="11513734" cy="117468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r" defTabSz="584200" rtl="0" latinLnBrk="0">
              <a:lnSpc>
                <a:spcPct val="80000"/>
              </a:lnSpc>
              <a:spcBef>
                <a:spcPts val="0"/>
              </a:spcBef>
              <a:spcAft>
                <a:spcPts val="0"/>
              </a:spcAft>
              <a:buClrTx/>
              <a:buSzTx/>
              <a:buFontTx/>
              <a:buNone/>
              <a:tabLst/>
              <a:defRPr sz="12100" b="0" i="0" u="none" strike="noStrike" cap="all" spc="0" baseline="0">
                <a:ln>
                  <a:noFill/>
                </a:ln>
                <a:solidFill>
                  <a:srgbClr val="5C5C5C"/>
                </a:solidFill>
                <a:uFillTx/>
                <a:latin typeface="+mn-lt"/>
                <a:ea typeface="+mn-ea"/>
                <a:cs typeface="+mn-cs"/>
                <a:sym typeface="DIN Condensed"/>
              </a:defRPr>
            </a:lvl1pPr>
            <a:lvl2pPr marL="0" marR="0" indent="228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2pPr>
            <a:lvl3pPr marL="0" marR="0" indent="457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3pPr>
            <a:lvl4pPr marL="0" marR="0" indent="685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4pPr>
            <a:lvl5pPr marL="0" marR="0" indent="9144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5pPr>
            <a:lvl6pPr marL="0" marR="0" indent="11430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6pPr>
            <a:lvl7pPr marL="0" marR="0" indent="1371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7pPr>
            <a:lvl8pPr marL="0" marR="0" indent="1600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8pPr>
            <a:lvl9pPr marL="0" marR="0" indent="1828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9pPr>
          </a:lstStyle>
          <a:p>
            <a:pPr algn="l" hangingPunct="1"/>
            <a:r>
              <a:rPr lang="es-CO" sz="4800" b="1" dirty="0">
                <a:solidFill>
                  <a:schemeClr val="bg1"/>
                </a:solidFill>
                <a:latin typeface="Times New Roman" panose="02020603050405020304" pitchFamily="18" charset="0"/>
                <a:cs typeface="Times New Roman" panose="02020603050405020304" pitchFamily="18" charset="0"/>
              </a:rPr>
              <a:t>ENSEÑÁNDOLES IDENTIDAD:</a:t>
            </a:r>
            <a:endParaRPr lang="es-ES_tradnl" sz="4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2762130"/>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10035" y="7165798"/>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770279" y="695552"/>
            <a:ext cx="11513734" cy="5924098"/>
          </a:xfrm>
          <a:prstGeom prst="rect">
            <a:avLst/>
          </a:prstGeom>
        </p:spPr>
        <p:txBody>
          <a:bodyPr>
            <a:noAutofit/>
          </a:bodyPr>
          <a:lstStyle/>
          <a:p>
            <a:pPr algn="l"/>
            <a:r>
              <a:rPr lang="es-CO" sz="2800" dirty="0">
                <a:solidFill>
                  <a:schemeClr val="bg1"/>
                </a:solidFill>
                <a:latin typeface="Times New Roman" panose="02020603050405020304" pitchFamily="18" charset="0"/>
                <a:cs typeface="Times New Roman" panose="02020603050405020304" pitchFamily="18" charset="0"/>
              </a:rPr>
              <a:t>- Tenga paciencia</a:t>
            </a:r>
            <a:br>
              <a:rPr lang="es-CO" sz="2800" dirty="0">
                <a:solidFill>
                  <a:schemeClr val="bg1"/>
                </a:solidFill>
                <a:latin typeface="Times New Roman" panose="02020603050405020304" pitchFamily="18" charset="0"/>
                <a:cs typeface="Times New Roman" panose="02020603050405020304" pitchFamily="18" charset="0"/>
              </a:rPr>
            </a:br>
            <a:br>
              <a:rPr lang="es-CO" sz="2800" dirty="0">
                <a:solidFill>
                  <a:schemeClr val="bg1"/>
                </a:solidFill>
                <a:latin typeface="Times New Roman" panose="02020603050405020304" pitchFamily="18" charset="0"/>
                <a:cs typeface="Times New Roman" panose="02020603050405020304" pitchFamily="18" charset="0"/>
              </a:rPr>
            </a:br>
            <a:r>
              <a:rPr lang="es-CO" sz="2800" dirty="0">
                <a:solidFill>
                  <a:schemeClr val="bg1"/>
                </a:solidFill>
                <a:latin typeface="Times New Roman" panose="02020603050405020304" pitchFamily="18" charset="0"/>
                <a:cs typeface="Times New Roman" panose="02020603050405020304" pitchFamily="18" charset="0"/>
              </a:rPr>
              <a:t>- cuide los cimientos emocionales de su hijo </a:t>
            </a:r>
            <a:br>
              <a:rPr lang="es-CO" sz="2800" dirty="0">
                <a:solidFill>
                  <a:schemeClr val="bg1"/>
                </a:solidFill>
                <a:latin typeface="Times New Roman" panose="02020603050405020304" pitchFamily="18" charset="0"/>
                <a:cs typeface="Times New Roman" panose="02020603050405020304" pitchFamily="18" charset="0"/>
              </a:rPr>
            </a:br>
            <a:br>
              <a:rPr lang="es-CO" sz="2800" dirty="0">
                <a:solidFill>
                  <a:schemeClr val="bg1"/>
                </a:solidFill>
                <a:latin typeface="Times New Roman" panose="02020603050405020304" pitchFamily="18" charset="0"/>
                <a:cs typeface="Times New Roman" panose="02020603050405020304" pitchFamily="18" charset="0"/>
              </a:rPr>
            </a:br>
            <a:r>
              <a:rPr lang="es-CO" sz="2800" dirty="0">
                <a:solidFill>
                  <a:schemeClr val="bg1"/>
                </a:solidFill>
                <a:latin typeface="Times New Roman" panose="02020603050405020304" pitchFamily="18" charset="0"/>
                <a:cs typeface="Times New Roman" panose="02020603050405020304" pitchFamily="18" charset="0"/>
              </a:rPr>
              <a:t>- identifíquese con dios como padre</a:t>
            </a:r>
            <a:br>
              <a:rPr lang="es-CO" sz="2800" dirty="0">
                <a:solidFill>
                  <a:schemeClr val="bg1"/>
                </a:solidFill>
                <a:latin typeface="Times New Roman" panose="02020603050405020304" pitchFamily="18" charset="0"/>
                <a:cs typeface="Times New Roman" panose="02020603050405020304" pitchFamily="18" charset="0"/>
              </a:rPr>
            </a:br>
            <a:br>
              <a:rPr lang="es-CO" sz="2800" dirty="0">
                <a:solidFill>
                  <a:schemeClr val="bg1"/>
                </a:solidFill>
                <a:latin typeface="Times New Roman" panose="02020603050405020304" pitchFamily="18" charset="0"/>
                <a:cs typeface="Times New Roman" panose="02020603050405020304" pitchFamily="18" charset="0"/>
              </a:rPr>
            </a:br>
            <a:r>
              <a:rPr lang="es-CO" sz="2800" dirty="0">
                <a:solidFill>
                  <a:schemeClr val="bg1"/>
                </a:solidFill>
                <a:latin typeface="Times New Roman" panose="02020603050405020304" pitchFamily="18" charset="0"/>
                <a:cs typeface="Times New Roman" panose="02020603050405020304" pitchFamily="18" charset="0"/>
              </a:rPr>
              <a:t>- compartan sus emociones, experiencias e ideas</a:t>
            </a:r>
            <a:br>
              <a:rPr lang="es-CO" sz="2800" dirty="0">
                <a:solidFill>
                  <a:schemeClr val="bg1"/>
                </a:solidFill>
                <a:latin typeface="Times New Roman" panose="02020603050405020304" pitchFamily="18" charset="0"/>
                <a:cs typeface="Times New Roman" panose="02020603050405020304" pitchFamily="18" charset="0"/>
              </a:rPr>
            </a:br>
            <a:br>
              <a:rPr lang="es-CO" sz="2800" dirty="0">
                <a:solidFill>
                  <a:schemeClr val="bg1"/>
                </a:solidFill>
                <a:latin typeface="Times New Roman" panose="02020603050405020304" pitchFamily="18" charset="0"/>
                <a:cs typeface="Times New Roman" panose="02020603050405020304" pitchFamily="18" charset="0"/>
              </a:rPr>
            </a:br>
            <a:r>
              <a:rPr lang="es-CO" sz="2800" dirty="0">
                <a:solidFill>
                  <a:schemeClr val="bg1"/>
                </a:solidFill>
                <a:latin typeface="Times New Roman" panose="02020603050405020304" pitchFamily="18" charset="0"/>
                <a:cs typeface="Times New Roman" panose="02020603050405020304" pitchFamily="18" charset="0"/>
              </a:rPr>
              <a:t>- Tenga fe y confianza</a:t>
            </a:r>
            <a:br>
              <a:rPr lang="es-CO" sz="2800" dirty="0">
                <a:solidFill>
                  <a:schemeClr val="bg1"/>
                </a:solidFill>
                <a:latin typeface="Times New Roman" panose="02020603050405020304" pitchFamily="18" charset="0"/>
                <a:cs typeface="Times New Roman" panose="02020603050405020304" pitchFamily="18" charset="0"/>
              </a:rPr>
            </a:br>
            <a:br>
              <a:rPr lang="es-CO" sz="2800" dirty="0">
                <a:solidFill>
                  <a:schemeClr val="bg1"/>
                </a:solidFill>
                <a:latin typeface="Times New Roman" panose="02020603050405020304" pitchFamily="18" charset="0"/>
                <a:cs typeface="Times New Roman" panose="02020603050405020304" pitchFamily="18" charset="0"/>
              </a:rPr>
            </a:br>
            <a:br>
              <a:rPr lang="es-CO" sz="2800" dirty="0">
                <a:solidFill>
                  <a:schemeClr val="bg1"/>
                </a:solidFill>
                <a:latin typeface="Times New Roman" panose="02020603050405020304" pitchFamily="18" charset="0"/>
                <a:cs typeface="Times New Roman" panose="02020603050405020304" pitchFamily="18" charset="0"/>
              </a:rPr>
            </a:br>
            <a:br>
              <a:rPr lang="es-CO" sz="2800" dirty="0">
                <a:solidFill>
                  <a:schemeClr val="bg1"/>
                </a:solidFill>
                <a:latin typeface="Times New Roman" panose="02020603050405020304" pitchFamily="18" charset="0"/>
                <a:cs typeface="Times New Roman" panose="02020603050405020304" pitchFamily="18" charset="0"/>
              </a:rPr>
            </a:br>
            <a:endParaRPr lang="es-ES_tradnl" sz="2800" dirty="0">
              <a:solidFill>
                <a:schemeClr val="bg1"/>
              </a:solidFill>
              <a:latin typeface="Times New Roman" panose="02020603050405020304" pitchFamily="18" charset="0"/>
              <a:cs typeface="Times New Roman" panose="02020603050405020304" pitchFamily="18" charset="0"/>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4</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hape 154">
            <a:extLst>
              <a:ext uri="{FF2B5EF4-FFF2-40B4-BE49-F238E27FC236}">
                <a16:creationId xmlns:a16="http://schemas.microsoft.com/office/drawing/2014/main" id="{4ACBE162-EF4F-12CA-3FC3-305E9DC8ADE4}"/>
              </a:ext>
            </a:extLst>
          </p:cNvPr>
          <p:cNvSpPr txBox="1">
            <a:spLocks/>
          </p:cNvSpPr>
          <p:nvPr/>
        </p:nvSpPr>
        <p:spPr>
          <a:xfrm>
            <a:off x="651011" y="316086"/>
            <a:ext cx="11513734" cy="117468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Autofit/>
          </a:bodyPr>
          <a:lstStyle>
            <a:lvl1pPr marL="0" marR="0" indent="0" algn="r" defTabSz="584200" rtl="0" latinLnBrk="0">
              <a:lnSpc>
                <a:spcPct val="80000"/>
              </a:lnSpc>
              <a:spcBef>
                <a:spcPts val="0"/>
              </a:spcBef>
              <a:spcAft>
                <a:spcPts val="0"/>
              </a:spcAft>
              <a:buClrTx/>
              <a:buSzTx/>
              <a:buFontTx/>
              <a:buNone/>
              <a:tabLst/>
              <a:defRPr sz="12100" b="0" i="0" u="none" strike="noStrike" cap="all" spc="0" baseline="0">
                <a:ln>
                  <a:noFill/>
                </a:ln>
                <a:solidFill>
                  <a:srgbClr val="5C5C5C"/>
                </a:solidFill>
                <a:uFillTx/>
                <a:latin typeface="+mn-lt"/>
                <a:ea typeface="+mn-ea"/>
                <a:cs typeface="+mn-cs"/>
                <a:sym typeface="DIN Condensed"/>
              </a:defRPr>
            </a:lvl1pPr>
            <a:lvl2pPr marL="0" marR="0" indent="228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2pPr>
            <a:lvl3pPr marL="0" marR="0" indent="457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3pPr>
            <a:lvl4pPr marL="0" marR="0" indent="685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4pPr>
            <a:lvl5pPr marL="0" marR="0" indent="9144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5pPr>
            <a:lvl6pPr marL="0" marR="0" indent="11430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6pPr>
            <a:lvl7pPr marL="0" marR="0" indent="1371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7pPr>
            <a:lvl8pPr marL="0" marR="0" indent="1600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8pPr>
            <a:lvl9pPr marL="0" marR="0" indent="1828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9pPr>
          </a:lstStyle>
          <a:p>
            <a:pPr algn="l" hangingPunct="1"/>
            <a:r>
              <a:rPr lang="es-CO" sz="4800" b="1" dirty="0">
                <a:solidFill>
                  <a:schemeClr val="bg1"/>
                </a:solidFill>
                <a:latin typeface="Times New Roman" panose="02020603050405020304" pitchFamily="18" charset="0"/>
                <a:cs typeface="Times New Roman" panose="02020603050405020304" pitchFamily="18" charset="0"/>
              </a:rPr>
              <a:t>ENSEÑÁNDOLES IDENTIDAD:</a:t>
            </a:r>
            <a:endParaRPr lang="es-ES_tradnl" sz="4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7653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509953" y="6986710"/>
            <a:ext cx="11984894" cy="5326"/>
          </a:xfrm>
          <a:prstGeom prst="line">
            <a:avLst/>
          </a:prstGeom>
          <a:ln>
            <a:solidFill>
              <a:srgbClr val="FFFFFF"/>
            </a:solidFill>
          </a:ln>
        </p:spPr>
        <p:txBody>
          <a:bodyPr numCol="2">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509953" y="334109"/>
            <a:ext cx="11984894" cy="2566980"/>
          </a:xfrm>
          <a:prstGeom prst="rect">
            <a:avLst/>
          </a:prstGeom>
        </p:spPr>
        <p:txBody>
          <a:bodyPr>
            <a:noAutofit/>
          </a:bodyPr>
          <a:lstStyle/>
          <a:p>
            <a:pPr algn="ctr"/>
            <a:r>
              <a:rPr lang="es-ES_tradnl" sz="4000" b="1" dirty="0">
                <a:solidFill>
                  <a:schemeClr val="bg1"/>
                </a:solidFill>
                <a:effectLst/>
                <a:latin typeface="Times New Roman" panose="02020603050405020304" pitchFamily="18" charset="0"/>
                <a:cs typeface="Times New Roman" panose="02020603050405020304" pitchFamily="18" charset="0"/>
              </a:rPr>
              <a:t>LA Escuela de Crianza Espiritual </a:t>
            </a:r>
            <a:br>
              <a:rPr lang="es-ES_tradnl" sz="4000" b="1" dirty="0">
                <a:solidFill>
                  <a:srgbClr val="000000"/>
                </a:solidFill>
                <a:effectLst/>
                <a:latin typeface="Times New Roman" panose="02020603050405020304" pitchFamily="18" charset="0"/>
                <a:cs typeface="Times New Roman" panose="02020603050405020304" pitchFamily="18" charset="0"/>
              </a:rPr>
            </a:br>
            <a:r>
              <a:rPr lang="es-ES_tradnl" sz="1400" b="1" dirty="0">
                <a:solidFill>
                  <a:srgbClr val="000000"/>
                </a:solidFill>
                <a:effectLst/>
                <a:latin typeface="Times New Roman" panose="02020603050405020304" pitchFamily="18" charset="0"/>
                <a:cs typeface="Times New Roman" panose="02020603050405020304" pitchFamily="18" charset="0"/>
              </a:rPr>
              <a:t> </a:t>
            </a:r>
            <a:br>
              <a:rPr lang="es-ES_tradnl" sz="4000" b="1" dirty="0">
                <a:solidFill>
                  <a:srgbClr val="000000"/>
                </a:solidFill>
                <a:effectLst/>
                <a:latin typeface="Times New Roman" panose="02020603050405020304" pitchFamily="18" charset="0"/>
                <a:cs typeface="Times New Roman" panose="02020603050405020304" pitchFamily="18" charset="0"/>
              </a:rPr>
            </a:br>
            <a:r>
              <a:rPr lang="es-ES_tradnl" sz="1000" b="1" dirty="0">
                <a:solidFill>
                  <a:srgbClr val="000000"/>
                </a:solidFill>
                <a:effectLst/>
                <a:latin typeface="Times New Roman" panose="02020603050405020304" pitchFamily="18" charset="0"/>
                <a:cs typeface="Times New Roman" panose="02020603050405020304" pitchFamily="18" charset="0"/>
              </a:rPr>
              <a:t> </a:t>
            </a:r>
            <a:br>
              <a:rPr lang="es-ES_tradnl" sz="4000" b="1" dirty="0">
                <a:solidFill>
                  <a:srgbClr val="000000"/>
                </a:solidFill>
                <a:effectLst/>
                <a:latin typeface="Times New Roman" panose="02020603050405020304" pitchFamily="18" charset="0"/>
                <a:cs typeface="Times New Roman" panose="02020603050405020304" pitchFamily="18" charset="0"/>
              </a:rPr>
            </a:br>
            <a:r>
              <a:rPr lang="es-ES_tradnl" sz="2600" dirty="0">
                <a:solidFill>
                  <a:schemeClr val="bg1"/>
                </a:solidFill>
                <a:effectLst/>
                <a:latin typeface="Times New Roman" panose="02020603050405020304" pitchFamily="18" charset="0"/>
                <a:cs typeface="Times New Roman" panose="02020603050405020304" pitchFamily="18" charset="0"/>
              </a:rPr>
              <a:t>ofrece la capacitación y los recursos que le guiarán para enseñar a padres y tutores de su iglesia o comunidad para que se conviertan en padres espirituales que comparten intencionalmente su fe con sus hijos. </a:t>
            </a:r>
            <a:br>
              <a:rPr lang="es-ES_tradnl" sz="2400" b="1" dirty="0">
                <a:solidFill>
                  <a:schemeClr val="bg1"/>
                </a:solidFill>
                <a:effectLst/>
                <a:latin typeface="Times New Roman" panose="02020603050405020304" pitchFamily="18" charset="0"/>
                <a:cs typeface="Times New Roman" panose="02020603050405020304" pitchFamily="18" charset="0"/>
              </a:rPr>
            </a:br>
            <a:r>
              <a:rPr lang="es-ES_tradnl" sz="2400" b="1" dirty="0">
                <a:solidFill>
                  <a:schemeClr val="bg1"/>
                </a:solidFill>
                <a:effectLst/>
                <a:latin typeface="Times New Roman" panose="02020603050405020304" pitchFamily="18" charset="0"/>
                <a:cs typeface="Times New Roman" panose="02020603050405020304" pitchFamily="18" charset="0"/>
              </a:rPr>
              <a:t>_____________________________________________________________________________</a:t>
            </a:r>
            <a:endParaRPr lang="es-ES_tradnl" sz="2400" b="1" dirty="0">
              <a:solidFill>
                <a:schemeClr val="bg1"/>
              </a:solidFill>
              <a:latin typeface="Times New Roman" panose="02020603050405020304" pitchFamily="18" charset="0"/>
              <a:cs typeface="Times New Roman" panose="02020603050405020304" pitchFamily="18" charset="0"/>
            </a:endParaRPr>
          </a:p>
        </p:txBody>
      </p:sp>
      <p:sp>
        <p:nvSpPr>
          <p:cNvPr id="155" name="Shape 155"/>
          <p:cNvSpPr>
            <a:spLocks noGrp="1"/>
          </p:cNvSpPr>
          <p:nvPr>
            <p:ph type="body" sz="quarter" idx="1"/>
          </p:nvPr>
        </p:nvSpPr>
        <p:spPr>
          <a:xfrm>
            <a:off x="8527777" y="7310089"/>
            <a:ext cx="3477944" cy="864864"/>
          </a:xfrm>
          <a:prstGeom prst="rect">
            <a:avLst/>
          </a:prstGeom>
        </p:spPr>
        <p:txBody>
          <a:bodyPr/>
          <a:lstStyle/>
          <a:p>
            <a:r>
              <a:rPr lang="es-ES_tradnl" dirty="0">
                <a:solidFill>
                  <a:srgbClr val="FFFF00"/>
                </a:solidFill>
              </a:rPr>
              <a:t>Introducción</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hape 154">
            <a:extLst>
              <a:ext uri="{FF2B5EF4-FFF2-40B4-BE49-F238E27FC236}">
                <a16:creationId xmlns:a16="http://schemas.microsoft.com/office/drawing/2014/main" id="{523E078C-4866-3C41-C775-D75838D02548}"/>
              </a:ext>
            </a:extLst>
          </p:cNvPr>
          <p:cNvSpPr txBox="1">
            <a:spLocks/>
          </p:cNvSpPr>
          <p:nvPr/>
        </p:nvSpPr>
        <p:spPr>
          <a:xfrm>
            <a:off x="509953" y="2885032"/>
            <a:ext cx="12256477" cy="370919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r" defTabSz="584200" rtl="0" latinLnBrk="0">
              <a:lnSpc>
                <a:spcPct val="80000"/>
              </a:lnSpc>
              <a:spcBef>
                <a:spcPts val="0"/>
              </a:spcBef>
              <a:spcAft>
                <a:spcPts val="0"/>
              </a:spcAft>
              <a:buClrTx/>
              <a:buSzTx/>
              <a:buFontTx/>
              <a:buNone/>
              <a:tabLst/>
              <a:defRPr sz="12100" b="0" i="0" u="none" strike="noStrike" cap="all" spc="0" baseline="0">
                <a:ln>
                  <a:noFill/>
                </a:ln>
                <a:solidFill>
                  <a:srgbClr val="5C5C5C"/>
                </a:solidFill>
                <a:uFillTx/>
                <a:latin typeface="+mn-lt"/>
                <a:ea typeface="+mn-ea"/>
                <a:cs typeface="+mn-cs"/>
                <a:sym typeface="DIN Condensed"/>
              </a:defRPr>
            </a:lvl1pPr>
            <a:lvl2pPr marL="0" marR="0" indent="228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2pPr>
            <a:lvl3pPr marL="0" marR="0" indent="457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3pPr>
            <a:lvl4pPr marL="0" marR="0" indent="685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4pPr>
            <a:lvl5pPr marL="0" marR="0" indent="9144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5pPr>
            <a:lvl6pPr marL="0" marR="0" indent="11430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6pPr>
            <a:lvl7pPr marL="0" marR="0" indent="1371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7pPr>
            <a:lvl8pPr marL="0" marR="0" indent="1600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8pPr>
            <a:lvl9pPr marL="0" marR="0" indent="1828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9pPr>
          </a:lstStyle>
          <a:p>
            <a:pPr algn="l" hangingPunct="1"/>
            <a:r>
              <a:rPr lang="es-ES_tradnl" sz="3000" b="1" dirty="0">
                <a:solidFill>
                  <a:srgbClr val="FFC000"/>
                </a:solidFill>
                <a:latin typeface="Times New Roman" panose="02020603050405020304" pitchFamily="18" charset="0"/>
                <a:cs typeface="Times New Roman" panose="02020603050405020304" pitchFamily="18" charset="0"/>
              </a:rPr>
              <a:t>Los recursos de la escuela de Crianza espiritual son:</a:t>
            </a:r>
          </a:p>
          <a:p>
            <a:pPr algn="l" hangingPunct="1"/>
            <a:endParaRPr lang="es-ES_tradnl" sz="2800" b="1" dirty="0">
              <a:solidFill>
                <a:schemeClr val="bg1"/>
              </a:solidFill>
              <a:latin typeface="Times New Roman" panose="02020603050405020304" pitchFamily="18" charset="0"/>
              <a:cs typeface="Times New Roman" panose="02020603050405020304" pitchFamily="18" charset="0"/>
            </a:endParaRPr>
          </a:p>
          <a:p>
            <a:pPr marL="514350" indent="-514350" algn="l" hangingPunct="1">
              <a:buFont typeface="+mj-lt"/>
              <a:buAutoNum type="arabicPeriod"/>
            </a:pPr>
            <a:r>
              <a:rPr lang="es-ES_tradnl" sz="2800" dirty="0">
                <a:solidFill>
                  <a:schemeClr val="bg1"/>
                </a:solidFill>
                <a:latin typeface="Times New Roman" panose="02020603050405020304" pitchFamily="18" charset="0"/>
                <a:cs typeface="Times New Roman" panose="02020603050405020304" pitchFamily="18" charset="0"/>
              </a:rPr>
              <a:t>Guía de capacitación para maestros</a:t>
            </a:r>
          </a:p>
          <a:p>
            <a:pPr marL="514350" indent="-514350" algn="l" hangingPunct="1">
              <a:buFont typeface="+mj-lt"/>
              <a:buAutoNum type="arabicPeriod"/>
            </a:pPr>
            <a:r>
              <a:rPr lang="es-ES_tradnl" sz="2800" dirty="0">
                <a:solidFill>
                  <a:schemeClr val="bg1"/>
                </a:solidFill>
                <a:latin typeface="Times New Roman" panose="02020603050405020304" pitchFamily="18" charset="0"/>
                <a:cs typeface="Times New Roman" panose="02020603050405020304" pitchFamily="18" charset="0"/>
              </a:rPr>
              <a:t>Guía para padres y tutores</a:t>
            </a:r>
          </a:p>
          <a:p>
            <a:pPr marL="514350" indent="-514350" algn="l" hangingPunct="1">
              <a:buFont typeface="+mj-lt"/>
              <a:buAutoNum type="arabicPeriod"/>
            </a:pPr>
            <a:r>
              <a:rPr lang="es-ES_tradnl" sz="2800" dirty="0">
                <a:solidFill>
                  <a:schemeClr val="bg1"/>
                </a:solidFill>
                <a:latin typeface="Times New Roman" panose="02020603050405020304" pitchFamily="18" charset="0"/>
                <a:cs typeface="Times New Roman" panose="02020603050405020304" pitchFamily="18" charset="0"/>
              </a:rPr>
              <a:t>Cuaderno de actividades para padres y tutores</a:t>
            </a:r>
          </a:p>
          <a:p>
            <a:pPr marL="514350" indent="-514350" algn="l" hangingPunct="1">
              <a:buFont typeface="+mj-lt"/>
              <a:buAutoNum type="arabicPeriod"/>
            </a:pPr>
            <a:r>
              <a:rPr lang="es-ES_tradnl" sz="2800" dirty="0">
                <a:solidFill>
                  <a:schemeClr val="bg1"/>
                </a:solidFill>
                <a:latin typeface="Times New Roman" panose="02020603050405020304" pitchFamily="18" charset="0"/>
                <a:cs typeface="Times New Roman" panose="02020603050405020304" pitchFamily="18" charset="0"/>
              </a:rPr>
              <a:t>Presentación de diapositivas</a:t>
            </a:r>
          </a:p>
          <a:p>
            <a:pPr marL="514350" indent="-514350" algn="l" hangingPunct="1">
              <a:buFont typeface="+mj-lt"/>
              <a:buAutoNum type="arabicPeriod"/>
            </a:pPr>
            <a:r>
              <a:rPr lang="es-ES_tradnl" sz="2800" dirty="0">
                <a:solidFill>
                  <a:schemeClr val="bg1"/>
                </a:solidFill>
                <a:latin typeface="Times New Roman" panose="02020603050405020304" pitchFamily="18" charset="0"/>
                <a:cs typeface="Times New Roman" panose="02020603050405020304" pitchFamily="18" charset="0"/>
              </a:rPr>
              <a:t>Videos - 12 sesiones</a:t>
            </a:r>
          </a:p>
          <a:p>
            <a:pPr marL="514350" indent="-514350" algn="l" hangingPunct="1">
              <a:buFont typeface="+mj-lt"/>
              <a:buAutoNum type="arabicPeriod"/>
            </a:pPr>
            <a:r>
              <a:rPr lang="es-ES_tradnl" sz="2800" dirty="0">
                <a:solidFill>
                  <a:schemeClr val="bg1"/>
                </a:solidFill>
                <a:latin typeface="Times New Roman" panose="02020603050405020304" pitchFamily="18" charset="0"/>
                <a:cs typeface="Times New Roman" panose="02020603050405020304" pitchFamily="18" charset="0"/>
              </a:rPr>
              <a:t>Materiales de promoción</a:t>
            </a:r>
          </a:p>
          <a:p>
            <a:pPr marL="514350" indent="-514350" algn="l" hangingPunct="1">
              <a:buFont typeface="+mj-lt"/>
              <a:buAutoNum type="arabicPeriod"/>
            </a:pPr>
            <a:r>
              <a:rPr lang="es-ES_tradnl" sz="2800" dirty="0">
                <a:solidFill>
                  <a:schemeClr val="bg1"/>
                </a:solidFill>
                <a:latin typeface="Times New Roman" panose="02020603050405020304" pitchFamily="18" charset="0"/>
                <a:cs typeface="Times New Roman" panose="02020603050405020304" pitchFamily="18" charset="0"/>
              </a:rPr>
              <a:t>Diploma</a:t>
            </a:r>
          </a:p>
        </p:txBody>
      </p:sp>
    </p:spTree>
    <p:extLst>
      <p:ext uri="{BB962C8B-B14F-4D97-AF65-F5344CB8AC3E}">
        <p14:creationId xmlns:p14="http://schemas.microsoft.com/office/powerpoint/2010/main" val="3922518483"/>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10035" y="7165798"/>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993909" y="5095457"/>
            <a:ext cx="10985121" cy="1852052"/>
          </a:xfrm>
          <a:prstGeom prst="rect">
            <a:avLst/>
          </a:prstGeom>
        </p:spPr>
        <p:txBody>
          <a:bodyPr>
            <a:noAutofit/>
          </a:bodyPr>
          <a:lstStyle/>
          <a:p>
            <a:pPr algn="ctr"/>
            <a:r>
              <a:rPr lang="es-CO" sz="5400" b="1" dirty="0">
                <a:solidFill>
                  <a:schemeClr val="bg1"/>
                </a:solidFill>
                <a:latin typeface="Times New Roman" panose="02020603050405020304" pitchFamily="18" charset="0"/>
                <a:cs typeface="Times New Roman" panose="02020603050405020304" pitchFamily="18" charset="0"/>
              </a:rPr>
              <a:t>“el ambiente de la comunidad de fe”</a:t>
            </a:r>
            <a:endParaRPr lang="es-ES_tradnl" sz="5400" b="1" dirty="0">
              <a:solidFill>
                <a:schemeClr val="bg1"/>
              </a:solidFill>
              <a:latin typeface="Times New Roman" panose="02020603050405020304" pitchFamily="18" charset="0"/>
              <a:cs typeface="Times New Roman" panose="02020603050405020304" pitchFamily="18" charset="0"/>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5</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C3DF9566-AE95-9B59-ABE8-1310569BF20B}"/>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p:blipFill>
        <p:spPr>
          <a:xfrm>
            <a:off x="2952284" y="747968"/>
            <a:ext cx="7066357" cy="4264655"/>
          </a:xfrm>
          <a:prstGeom prst="rect">
            <a:avLst/>
          </a:prstGeom>
          <a:solidFill>
            <a:srgbClr val="FFFFFF"/>
          </a:solidFill>
          <a:ln>
            <a:noFill/>
          </a:ln>
          <a:effectLst>
            <a:glow rad="127000">
              <a:schemeClr val="bg1"/>
            </a:glow>
            <a:outerShdw sx="102000" sy="102000" algn="ctr" rotWithShape="0">
              <a:prstClr val="black">
                <a:alpha val="40000"/>
              </a:prstClr>
            </a:outerShdw>
          </a:effectLst>
        </p:spPr>
      </p:pic>
    </p:spTree>
    <p:extLst>
      <p:ext uri="{BB962C8B-B14F-4D97-AF65-F5344CB8AC3E}">
        <p14:creationId xmlns:p14="http://schemas.microsoft.com/office/powerpoint/2010/main" val="3605798409"/>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10035" y="7165798"/>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616220" y="1192129"/>
            <a:ext cx="5267743" cy="4086147"/>
          </a:xfrm>
          <a:prstGeom prst="rect">
            <a:avLst/>
          </a:prstGeom>
        </p:spPr>
        <p:txBody>
          <a:bodyPr>
            <a:noAutofit/>
          </a:bodyPr>
          <a:lstStyle/>
          <a:p>
            <a:pPr algn="ctr"/>
            <a:r>
              <a:rPr lang="es-CO" sz="3600" dirty="0">
                <a:solidFill>
                  <a:schemeClr val="bg1"/>
                </a:solidFill>
                <a:latin typeface="Times New Roman"/>
                <a:cs typeface="Times New Roman"/>
              </a:rPr>
              <a:t>cuando la batalla se levanta en contra de nuestra identidad…</a:t>
            </a:r>
            <a:br>
              <a:rPr lang="es-CO" sz="3600" dirty="0">
                <a:latin typeface="Times New Roman" panose="02020603050405020304" pitchFamily="18" charset="0"/>
                <a:cs typeface="Times New Roman" panose="02020603050405020304" pitchFamily="18" charset="0"/>
              </a:rPr>
            </a:br>
            <a:br>
              <a:rPr lang="es-CO" sz="3600" dirty="0">
                <a:latin typeface="Times New Roman" panose="02020603050405020304" pitchFamily="18" charset="0"/>
                <a:cs typeface="Times New Roman" panose="02020603050405020304" pitchFamily="18" charset="0"/>
              </a:rPr>
            </a:br>
            <a:r>
              <a:rPr lang="es-CO" sz="3600" dirty="0">
                <a:solidFill>
                  <a:schemeClr val="bg1"/>
                </a:solidFill>
                <a:latin typeface="Times New Roman"/>
                <a:cs typeface="Times New Roman"/>
              </a:rPr>
              <a:t>la comunidad de fe nos brinda fuerzas</a:t>
            </a:r>
            <a:endParaRPr lang="es-ES_tradnl" sz="3600" dirty="0">
              <a:solidFill>
                <a:schemeClr val="bg1"/>
              </a:solidFill>
              <a:latin typeface="Times New Roman"/>
              <a:cs typeface="Times New Roman"/>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5</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C3DF9566-AE95-9B59-ABE8-1310569BF20B}"/>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p:blipFill>
        <p:spPr>
          <a:xfrm rot="664428">
            <a:off x="6701712" y="1930420"/>
            <a:ext cx="5209587" cy="3144066"/>
          </a:xfrm>
          <a:prstGeom prst="rect">
            <a:avLst/>
          </a:prstGeom>
          <a:solidFill>
            <a:srgbClr val="FFFFFF"/>
          </a:solidFill>
          <a:ln>
            <a:noFill/>
          </a:ln>
          <a:effectLst>
            <a:glow rad="127000">
              <a:schemeClr val="bg1"/>
            </a:glow>
            <a:outerShdw sx="102000" sy="102000" algn="ctr" rotWithShape="0">
              <a:prstClr val="black">
                <a:alpha val="40000"/>
              </a:prstClr>
            </a:outerShdw>
          </a:effectLst>
        </p:spPr>
      </p:pic>
    </p:spTree>
    <p:extLst>
      <p:ext uri="{BB962C8B-B14F-4D97-AF65-F5344CB8AC3E}">
        <p14:creationId xmlns:p14="http://schemas.microsoft.com/office/powerpoint/2010/main" val="3238550344"/>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10035" y="7165798"/>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616220" y="1192130"/>
            <a:ext cx="5267743" cy="4605166"/>
          </a:xfrm>
          <a:prstGeom prst="rect">
            <a:avLst/>
          </a:prstGeom>
        </p:spPr>
        <p:txBody>
          <a:bodyPr>
            <a:noAutofit/>
          </a:bodyPr>
          <a:lstStyle/>
          <a:p>
            <a:pPr algn="ctr"/>
            <a:r>
              <a:rPr lang="es-CO" sz="3600" dirty="0">
                <a:solidFill>
                  <a:schemeClr val="bg1"/>
                </a:solidFill>
                <a:latin typeface="Times New Roman" panose="02020603050405020304" pitchFamily="18" charset="0"/>
                <a:cs typeface="Times New Roman" panose="02020603050405020304" pitchFamily="18" charset="0"/>
              </a:rPr>
              <a:t>Ser parte de una iglesia </a:t>
            </a:r>
            <a:br>
              <a:rPr lang="es-CO" sz="3600" dirty="0">
                <a:solidFill>
                  <a:schemeClr val="bg1"/>
                </a:solidFill>
                <a:latin typeface="Times New Roman" panose="02020603050405020304" pitchFamily="18" charset="0"/>
                <a:cs typeface="Times New Roman" panose="02020603050405020304" pitchFamily="18" charset="0"/>
              </a:rPr>
            </a:br>
            <a:r>
              <a:rPr lang="es-CO" sz="3600" dirty="0">
                <a:solidFill>
                  <a:schemeClr val="bg1"/>
                </a:solidFill>
                <a:latin typeface="Times New Roman" panose="02020603050405020304" pitchFamily="18" charset="0"/>
                <a:cs typeface="Times New Roman" panose="02020603050405020304" pitchFamily="18" charset="0"/>
              </a:rPr>
              <a:t>nos ayuda </a:t>
            </a:r>
            <a:br>
              <a:rPr lang="es-CO" sz="3600" dirty="0">
                <a:solidFill>
                  <a:schemeClr val="bg1"/>
                </a:solidFill>
                <a:latin typeface="Times New Roman" panose="02020603050405020304" pitchFamily="18" charset="0"/>
                <a:cs typeface="Times New Roman" panose="02020603050405020304" pitchFamily="18" charset="0"/>
              </a:rPr>
            </a:br>
            <a:r>
              <a:rPr lang="es-CO" sz="3600" dirty="0">
                <a:solidFill>
                  <a:schemeClr val="bg1"/>
                </a:solidFill>
                <a:latin typeface="Times New Roman" panose="02020603050405020304" pitchFamily="18" charset="0"/>
                <a:cs typeface="Times New Roman" panose="02020603050405020304" pitchFamily="18" charset="0"/>
              </a:rPr>
              <a:t>a </a:t>
            </a:r>
            <a:br>
              <a:rPr lang="es-CO" sz="3600" dirty="0">
                <a:solidFill>
                  <a:schemeClr val="bg1"/>
                </a:solidFill>
                <a:latin typeface="Times New Roman" panose="02020603050405020304" pitchFamily="18" charset="0"/>
                <a:cs typeface="Times New Roman" panose="02020603050405020304" pitchFamily="18" charset="0"/>
              </a:rPr>
            </a:br>
            <a:r>
              <a:rPr lang="es-CO" sz="3600" dirty="0">
                <a:solidFill>
                  <a:schemeClr val="bg1"/>
                </a:solidFill>
                <a:latin typeface="Times New Roman" panose="02020603050405020304" pitchFamily="18" charset="0"/>
                <a:cs typeface="Times New Roman" panose="02020603050405020304" pitchFamily="18" charset="0"/>
              </a:rPr>
              <a:t>construir un fundamento más sólido para nuestros hijos</a:t>
            </a:r>
            <a:endParaRPr lang="es-ES_tradnl" sz="3600" dirty="0">
              <a:solidFill>
                <a:schemeClr val="bg1"/>
              </a:solidFill>
              <a:latin typeface="Times New Roman" panose="02020603050405020304" pitchFamily="18" charset="0"/>
              <a:cs typeface="Times New Roman" panose="02020603050405020304" pitchFamily="18" charset="0"/>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5</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C3DF9566-AE95-9B59-ABE8-1310569BF20B}"/>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p:blipFill>
        <p:spPr>
          <a:xfrm rot="664428">
            <a:off x="6701712" y="1930420"/>
            <a:ext cx="5209587" cy="3144066"/>
          </a:xfrm>
          <a:prstGeom prst="rect">
            <a:avLst/>
          </a:prstGeom>
          <a:solidFill>
            <a:srgbClr val="FFFFFF"/>
          </a:solidFill>
          <a:ln>
            <a:noFill/>
          </a:ln>
          <a:effectLst>
            <a:glow rad="127000">
              <a:schemeClr val="bg1"/>
            </a:glow>
            <a:outerShdw sx="102000" sy="102000" algn="ctr" rotWithShape="0">
              <a:prstClr val="black">
                <a:alpha val="40000"/>
              </a:prstClr>
            </a:outerShdw>
          </a:effectLst>
        </p:spPr>
      </p:pic>
    </p:spTree>
    <p:extLst>
      <p:ext uri="{BB962C8B-B14F-4D97-AF65-F5344CB8AC3E}">
        <p14:creationId xmlns:p14="http://schemas.microsoft.com/office/powerpoint/2010/main" val="3674387688"/>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10035" y="7165798"/>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616220" y="655984"/>
            <a:ext cx="5406893" cy="5943788"/>
          </a:xfrm>
          <a:prstGeom prst="rect">
            <a:avLst/>
          </a:prstGeom>
        </p:spPr>
        <p:txBody>
          <a:bodyPr>
            <a:noAutofit/>
          </a:bodyPr>
          <a:lstStyle/>
          <a:p>
            <a:pPr algn="ctr"/>
            <a:r>
              <a:rPr lang="es-CO" sz="2800" dirty="0">
                <a:solidFill>
                  <a:schemeClr val="bg1"/>
                </a:solidFill>
                <a:latin typeface="Times New Roman" panose="02020603050405020304" pitchFamily="18" charset="0"/>
                <a:cs typeface="Times New Roman" panose="02020603050405020304" pitchFamily="18" charset="0"/>
              </a:rPr>
              <a:t>Estudios demuestran que los niños que asisten a la iglesia con regularidad</a:t>
            </a:r>
            <a:br>
              <a:rPr lang="es-CO" sz="2800" dirty="0">
                <a:solidFill>
                  <a:schemeClr val="bg1"/>
                </a:solidFill>
                <a:latin typeface="Times New Roman" panose="02020603050405020304" pitchFamily="18" charset="0"/>
                <a:cs typeface="Times New Roman" panose="02020603050405020304" pitchFamily="18" charset="0"/>
              </a:rPr>
            </a:br>
            <a:r>
              <a:rPr lang="es-CO" sz="2800" dirty="0">
                <a:solidFill>
                  <a:schemeClr val="bg1"/>
                </a:solidFill>
                <a:latin typeface="Times New Roman" panose="02020603050405020304" pitchFamily="18" charset="0"/>
                <a:cs typeface="Times New Roman" panose="02020603050405020304" pitchFamily="18" charset="0"/>
              </a:rPr>
              <a:t>son más propensos a continuar asistiendo cuando son adultos. </a:t>
            </a:r>
            <a:br>
              <a:rPr lang="es-CO" sz="2800" dirty="0">
                <a:solidFill>
                  <a:schemeClr val="bg1"/>
                </a:solidFill>
                <a:latin typeface="Times New Roman" panose="02020603050405020304" pitchFamily="18" charset="0"/>
                <a:cs typeface="Times New Roman" panose="02020603050405020304" pitchFamily="18" charset="0"/>
              </a:rPr>
            </a:br>
            <a:br>
              <a:rPr lang="es-CO" sz="2800" dirty="0">
                <a:solidFill>
                  <a:schemeClr val="bg1"/>
                </a:solidFill>
                <a:latin typeface="Times New Roman" panose="02020603050405020304" pitchFamily="18" charset="0"/>
                <a:cs typeface="Times New Roman" panose="02020603050405020304" pitchFamily="18" charset="0"/>
              </a:rPr>
            </a:br>
            <a:r>
              <a:rPr lang="es-CO" sz="2800" dirty="0">
                <a:solidFill>
                  <a:schemeClr val="bg1"/>
                </a:solidFill>
                <a:latin typeface="Times New Roman" panose="02020603050405020304" pitchFamily="18" charset="0"/>
                <a:cs typeface="Times New Roman" panose="02020603050405020304" pitchFamily="18" charset="0"/>
              </a:rPr>
              <a:t>Los niños que</a:t>
            </a:r>
            <a:br>
              <a:rPr lang="es-CO" sz="2800" dirty="0">
                <a:solidFill>
                  <a:schemeClr val="bg1"/>
                </a:solidFill>
                <a:latin typeface="Times New Roman" panose="02020603050405020304" pitchFamily="18" charset="0"/>
                <a:cs typeface="Times New Roman" panose="02020603050405020304" pitchFamily="18" charset="0"/>
              </a:rPr>
            </a:br>
            <a:r>
              <a:rPr lang="es-CO" sz="2800" dirty="0">
                <a:solidFill>
                  <a:schemeClr val="bg1"/>
                </a:solidFill>
                <a:latin typeface="Times New Roman" panose="02020603050405020304" pitchFamily="18" charset="0"/>
                <a:cs typeface="Times New Roman" panose="02020603050405020304" pitchFamily="18" charset="0"/>
              </a:rPr>
              <a:t>saben que los adultos de su iglesia se preocupan por ellos y sienten que son parte importante de la comunidad eclesial, son aún más proclives a desarrollar</a:t>
            </a:r>
            <a:br>
              <a:rPr lang="es-CO" sz="2800" dirty="0">
                <a:solidFill>
                  <a:schemeClr val="bg1"/>
                </a:solidFill>
                <a:latin typeface="Times New Roman" panose="02020603050405020304" pitchFamily="18" charset="0"/>
                <a:cs typeface="Times New Roman" panose="02020603050405020304" pitchFamily="18" charset="0"/>
              </a:rPr>
            </a:br>
            <a:r>
              <a:rPr lang="es-CO" sz="2800" dirty="0">
                <a:solidFill>
                  <a:schemeClr val="bg1"/>
                </a:solidFill>
                <a:latin typeface="Times New Roman" panose="02020603050405020304" pitchFamily="18" charset="0"/>
                <a:cs typeface="Times New Roman" panose="02020603050405020304" pitchFamily="18" charset="0"/>
              </a:rPr>
              <a:t>su fe toda la vida.</a:t>
            </a:r>
            <a:endParaRPr lang="es-ES_tradnl" sz="2800" dirty="0">
              <a:solidFill>
                <a:schemeClr val="bg1"/>
              </a:solidFill>
              <a:latin typeface="Times New Roman" panose="02020603050405020304" pitchFamily="18" charset="0"/>
              <a:cs typeface="Times New Roman" panose="02020603050405020304" pitchFamily="18" charset="0"/>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5</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C3DF9566-AE95-9B59-ABE8-1310569BF20B}"/>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p:blipFill>
        <p:spPr>
          <a:xfrm rot="664428">
            <a:off x="6701712" y="1930420"/>
            <a:ext cx="5209587" cy="3144066"/>
          </a:xfrm>
          <a:prstGeom prst="rect">
            <a:avLst/>
          </a:prstGeom>
          <a:solidFill>
            <a:srgbClr val="FFFFFF"/>
          </a:solidFill>
          <a:ln>
            <a:noFill/>
          </a:ln>
          <a:effectLst>
            <a:glow rad="127000">
              <a:schemeClr val="bg1"/>
            </a:glow>
            <a:outerShdw sx="102000" sy="102000" algn="ctr" rotWithShape="0">
              <a:prstClr val="black">
                <a:alpha val="40000"/>
              </a:prstClr>
            </a:outerShdw>
          </a:effectLst>
        </p:spPr>
      </p:pic>
    </p:spTree>
    <p:extLst>
      <p:ext uri="{BB962C8B-B14F-4D97-AF65-F5344CB8AC3E}">
        <p14:creationId xmlns:p14="http://schemas.microsoft.com/office/powerpoint/2010/main" val="3816263285"/>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10035" y="7165798"/>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616220" y="1192129"/>
            <a:ext cx="5267743" cy="4353398"/>
          </a:xfrm>
          <a:prstGeom prst="rect">
            <a:avLst/>
          </a:prstGeom>
        </p:spPr>
        <p:txBody>
          <a:bodyPr>
            <a:noAutofit/>
          </a:bodyPr>
          <a:lstStyle/>
          <a:p>
            <a:pPr algn="ctr"/>
            <a:r>
              <a:rPr lang="es-CO" sz="3600" dirty="0">
                <a:solidFill>
                  <a:schemeClr val="bg1"/>
                </a:solidFill>
                <a:latin typeface="Times New Roman" panose="02020603050405020304" pitchFamily="18" charset="0"/>
                <a:cs typeface="Times New Roman" panose="02020603050405020304" pitchFamily="18" charset="0"/>
              </a:rPr>
              <a:t>Ser parte de una comunidad de fe nos hace ser responsables frente a otros </a:t>
            </a:r>
            <a:br>
              <a:rPr lang="es-CO" sz="3600" dirty="0">
                <a:solidFill>
                  <a:schemeClr val="bg1"/>
                </a:solidFill>
                <a:latin typeface="Times New Roman" panose="02020603050405020304" pitchFamily="18" charset="0"/>
                <a:cs typeface="Times New Roman" panose="02020603050405020304" pitchFamily="18" charset="0"/>
              </a:rPr>
            </a:br>
            <a:r>
              <a:rPr lang="es-CO" sz="3600" dirty="0">
                <a:solidFill>
                  <a:schemeClr val="bg1"/>
                </a:solidFill>
                <a:latin typeface="Times New Roman" panose="02020603050405020304" pitchFamily="18" charset="0"/>
                <a:cs typeface="Times New Roman" panose="02020603050405020304" pitchFamily="18" charset="0"/>
              </a:rPr>
              <a:t>y </a:t>
            </a:r>
            <a:br>
              <a:rPr lang="es-CO" sz="3600" dirty="0">
                <a:solidFill>
                  <a:schemeClr val="bg1"/>
                </a:solidFill>
                <a:latin typeface="Times New Roman" panose="02020603050405020304" pitchFamily="18" charset="0"/>
                <a:cs typeface="Times New Roman" panose="02020603050405020304" pitchFamily="18" charset="0"/>
              </a:rPr>
            </a:br>
            <a:r>
              <a:rPr lang="es-CO" sz="3600" dirty="0">
                <a:solidFill>
                  <a:schemeClr val="bg1"/>
                </a:solidFill>
                <a:latin typeface="Times New Roman" panose="02020603050405020304" pitchFamily="18" charset="0"/>
                <a:cs typeface="Times New Roman" panose="02020603050405020304" pitchFamily="18" charset="0"/>
              </a:rPr>
              <a:t>nos ayuda a evitar la tentación</a:t>
            </a:r>
            <a:br>
              <a:rPr lang="es-CO" sz="3600" dirty="0">
                <a:solidFill>
                  <a:schemeClr val="bg1"/>
                </a:solidFill>
                <a:latin typeface="Times New Roman" panose="02020603050405020304" pitchFamily="18" charset="0"/>
                <a:cs typeface="Times New Roman" panose="02020603050405020304" pitchFamily="18" charset="0"/>
              </a:rPr>
            </a:br>
            <a:r>
              <a:rPr lang="es-CO" sz="2000" dirty="0">
                <a:solidFill>
                  <a:schemeClr val="bg1"/>
                </a:solidFill>
                <a:latin typeface="Times New Roman" panose="02020603050405020304" pitchFamily="18" charset="0"/>
                <a:cs typeface="Times New Roman" panose="02020603050405020304" pitchFamily="18" charset="0"/>
              </a:rPr>
              <a:t>(Efesios 5:15-17)</a:t>
            </a:r>
            <a:endParaRPr lang="es-ES_tradnl" sz="3600" dirty="0">
              <a:solidFill>
                <a:schemeClr val="bg1"/>
              </a:solidFill>
              <a:latin typeface="Times New Roman" panose="02020603050405020304" pitchFamily="18" charset="0"/>
              <a:cs typeface="Times New Roman" panose="02020603050405020304" pitchFamily="18" charset="0"/>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5</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C3DF9566-AE95-9B59-ABE8-1310569BF20B}"/>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p:blipFill>
        <p:spPr>
          <a:xfrm rot="664428">
            <a:off x="6701712" y="1930420"/>
            <a:ext cx="5209587" cy="3144066"/>
          </a:xfrm>
          <a:prstGeom prst="rect">
            <a:avLst/>
          </a:prstGeom>
          <a:solidFill>
            <a:srgbClr val="FFFFFF"/>
          </a:solidFill>
          <a:ln>
            <a:noFill/>
          </a:ln>
          <a:effectLst>
            <a:glow rad="127000">
              <a:schemeClr val="bg1"/>
            </a:glow>
            <a:outerShdw sx="102000" sy="102000" algn="ctr" rotWithShape="0">
              <a:prstClr val="black">
                <a:alpha val="40000"/>
              </a:prstClr>
            </a:outerShdw>
          </a:effectLst>
        </p:spPr>
      </p:pic>
    </p:spTree>
    <p:extLst>
      <p:ext uri="{BB962C8B-B14F-4D97-AF65-F5344CB8AC3E}">
        <p14:creationId xmlns:p14="http://schemas.microsoft.com/office/powerpoint/2010/main" val="4209656480"/>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10035" y="7165798"/>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616220" y="1192129"/>
            <a:ext cx="11354710" cy="4879669"/>
          </a:xfrm>
          <a:prstGeom prst="rect">
            <a:avLst/>
          </a:prstGeom>
        </p:spPr>
        <p:txBody>
          <a:bodyPr>
            <a:noAutofit/>
          </a:bodyPr>
          <a:lstStyle/>
          <a:p>
            <a:pPr algn="ctr"/>
            <a:r>
              <a:rPr lang="es-CO" sz="3600" dirty="0">
                <a:solidFill>
                  <a:schemeClr val="bg1"/>
                </a:solidFill>
                <a:latin typeface="Times New Roman" panose="02020603050405020304" pitchFamily="18" charset="0"/>
                <a:cs typeface="Times New Roman" panose="02020603050405020304" pitchFamily="18" charset="0"/>
              </a:rPr>
              <a:t>Así que tengan cuidado de su manera de vivir. No vivan como necios, sino como sabios, aprovechando al máximo cada momento oportuno, porque los días son malos. Por tanto, no sean insensatos, sino entiendan cuál es la voluntad del Señor.</a:t>
            </a:r>
            <a:br>
              <a:rPr lang="es-CO" sz="3600" dirty="0">
                <a:solidFill>
                  <a:schemeClr val="bg1"/>
                </a:solidFill>
                <a:latin typeface="Times New Roman" panose="02020603050405020304" pitchFamily="18" charset="0"/>
                <a:cs typeface="Times New Roman" panose="02020603050405020304" pitchFamily="18" charset="0"/>
              </a:rPr>
            </a:br>
            <a:br>
              <a:rPr lang="es-CO" sz="3600" dirty="0">
                <a:solidFill>
                  <a:schemeClr val="bg1"/>
                </a:solidFill>
                <a:latin typeface="Times New Roman" panose="02020603050405020304" pitchFamily="18" charset="0"/>
                <a:cs typeface="Times New Roman" panose="02020603050405020304" pitchFamily="18" charset="0"/>
              </a:rPr>
            </a:br>
            <a:r>
              <a:rPr lang="es-CO" sz="2400" dirty="0">
                <a:solidFill>
                  <a:schemeClr val="bg1"/>
                </a:solidFill>
                <a:latin typeface="Times New Roman" panose="02020603050405020304" pitchFamily="18" charset="0"/>
                <a:cs typeface="Times New Roman" panose="02020603050405020304" pitchFamily="18" charset="0"/>
              </a:rPr>
              <a:t>(Efesios 5:15-17)</a:t>
            </a:r>
            <a:br>
              <a:rPr lang="es-CO" sz="3600" b="1" dirty="0">
                <a:solidFill>
                  <a:schemeClr val="bg1"/>
                </a:solidFill>
                <a:latin typeface="Times New Roman" panose="02020603050405020304" pitchFamily="18" charset="0"/>
                <a:cs typeface="Times New Roman" panose="02020603050405020304" pitchFamily="18" charset="0"/>
              </a:rPr>
            </a:br>
            <a:endParaRPr lang="es-CO" sz="3600" b="1" dirty="0">
              <a:solidFill>
                <a:schemeClr val="bg1"/>
              </a:solidFill>
              <a:latin typeface="Times New Roman" panose="02020603050405020304" pitchFamily="18" charset="0"/>
              <a:cs typeface="Times New Roman" panose="02020603050405020304" pitchFamily="18" charset="0"/>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5</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196999"/>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10035" y="7165798"/>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616220" y="1192129"/>
            <a:ext cx="5267743" cy="4970507"/>
          </a:xfrm>
          <a:prstGeom prst="rect">
            <a:avLst/>
          </a:prstGeom>
        </p:spPr>
        <p:txBody>
          <a:bodyPr>
            <a:noAutofit/>
          </a:bodyPr>
          <a:lstStyle/>
          <a:p>
            <a:pPr algn="ctr"/>
            <a:r>
              <a:rPr lang="es-CO" sz="3600" dirty="0">
                <a:solidFill>
                  <a:schemeClr val="bg1"/>
                </a:solidFill>
                <a:latin typeface="Times New Roman"/>
                <a:cs typeface="Times New Roman"/>
              </a:rPr>
              <a:t>Ser parte de una comunidad de fe ayuda a nuestros hijos </a:t>
            </a:r>
            <a:br>
              <a:rPr lang="es-CO" sz="3600" dirty="0">
                <a:latin typeface="Times New Roman" panose="02020603050405020304" pitchFamily="18" charset="0"/>
                <a:cs typeface="Times New Roman" panose="02020603050405020304" pitchFamily="18" charset="0"/>
              </a:rPr>
            </a:br>
            <a:r>
              <a:rPr lang="es-CO" sz="3600" dirty="0">
                <a:solidFill>
                  <a:schemeClr val="bg1"/>
                </a:solidFill>
                <a:latin typeface="Times New Roman"/>
                <a:cs typeface="Times New Roman"/>
              </a:rPr>
              <a:t>a </a:t>
            </a:r>
            <a:br>
              <a:rPr lang="es-CO" sz="3600" dirty="0">
                <a:latin typeface="Times New Roman" panose="02020603050405020304" pitchFamily="18" charset="0"/>
                <a:cs typeface="Times New Roman" panose="02020603050405020304" pitchFamily="18" charset="0"/>
              </a:rPr>
            </a:br>
            <a:r>
              <a:rPr lang="es-CO" sz="3600" dirty="0">
                <a:solidFill>
                  <a:schemeClr val="bg1"/>
                </a:solidFill>
                <a:latin typeface="Times New Roman"/>
                <a:cs typeface="Times New Roman"/>
              </a:rPr>
              <a:t>desarrollar sus propias comunidades </a:t>
            </a:r>
            <a:br>
              <a:rPr lang="es-CO" sz="3600" dirty="0">
                <a:solidFill>
                  <a:schemeClr val="bg1"/>
                </a:solidFill>
                <a:latin typeface="Times New Roman"/>
                <a:cs typeface="Times New Roman"/>
              </a:rPr>
            </a:br>
            <a:r>
              <a:rPr lang="es-CO" sz="3600" dirty="0">
                <a:solidFill>
                  <a:schemeClr val="bg1"/>
                </a:solidFill>
                <a:latin typeface="Times New Roman"/>
                <a:cs typeface="Times New Roman"/>
              </a:rPr>
              <a:t>de fe</a:t>
            </a:r>
            <a:endParaRPr lang="es-ES_tradnl" sz="3600" dirty="0">
              <a:solidFill>
                <a:schemeClr val="bg1"/>
              </a:solidFill>
              <a:latin typeface="Times New Roman"/>
              <a:cs typeface="Times New Roman"/>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5</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C3DF9566-AE95-9B59-ABE8-1310569BF20B}"/>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p:blipFill>
        <p:spPr>
          <a:xfrm rot="664428">
            <a:off x="6701712" y="1930420"/>
            <a:ext cx="5209587" cy="3144066"/>
          </a:xfrm>
          <a:prstGeom prst="rect">
            <a:avLst/>
          </a:prstGeom>
          <a:solidFill>
            <a:srgbClr val="FFFFFF"/>
          </a:solidFill>
          <a:ln>
            <a:noFill/>
          </a:ln>
          <a:effectLst>
            <a:glow rad="127000">
              <a:schemeClr val="bg1"/>
            </a:glow>
            <a:outerShdw sx="102000" sy="102000" algn="ctr" rotWithShape="0">
              <a:prstClr val="black">
                <a:alpha val="40000"/>
              </a:prstClr>
            </a:outerShdw>
          </a:effectLst>
        </p:spPr>
      </p:pic>
    </p:spTree>
    <p:extLst>
      <p:ext uri="{BB962C8B-B14F-4D97-AF65-F5344CB8AC3E}">
        <p14:creationId xmlns:p14="http://schemas.microsoft.com/office/powerpoint/2010/main" val="4098531615"/>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25044" y="7005453"/>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448787" y="2345621"/>
            <a:ext cx="4685922" cy="2411468"/>
          </a:xfrm>
          <a:prstGeom prst="rect">
            <a:avLst/>
          </a:prstGeom>
        </p:spPr>
        <p:txBody>
          <a:bodyPr>
            <a:noAutofit/>
          </a:bodyPr>
          <a:lstStyle/>
          <a:p>
            <a:pPr algn="l"/>
            <a:r>
              <a:rPr lang="es-CO" sz="4800" b="1" dirty="0">
                <a:solidFill>
                  <a:srgbClr val="FFC000"/>
                </a:solidFill>
                <a:latin typeface="Times New Roman"/>
                <a:cs typeface="Times New Roman"/>
              </a:rPr>
              <a:t>Actividad #1</a:t>
            </a:r>
            <a:br>
              <a:rPr lang="es-CO" sz="3600" b="1" dirty="0">
                <a:solidFill>
                  <a:schemeClr val="bg1"/>
                </a:solidFill>
                <a:latin typeface="Times New Roman"/>
                <a:cs typeface="Times New Roman"/>
              </a:rPr>
            </a:br>
            <a:br>
              <a:rPr lang="es-CO" sz="3600" b="1" dirty="0">
                <a:solidFill>
                  <a:schemeClr val="bg1"/>
                </a:solidFill>
                <a:latin typeface="Times New Roman"/>
                <a:cs typeface="Times New Roman"/>
              </a:rPr>
            </a:br>
            <a:endParaRPr lang="es-ES_tradnl" sz="3600" b="1" dirty="0">
              <a:solidFill>
                <a:schemeClr val="bg1"/>
              </a:solidFill>
              <a:latin typeface="Times New Roman"/>
              <a:cs typeface="Times New Roman"/>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5</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hape 154">
            <a:extLst>
              <a:ext uri="{FF2B5EF4-FFF2-40B4-BE49-F238E27FC236}">
                <a16:creationId xmlns:a16="http://schemas.microsoft.com/office/drawing/2014/main" id="{62E4F182-B2E5-0226-FE2A-B7F1F935E2DA}"/>
              </a:ext>
            </a:extLst>
          </p:cNvPr>
          <p:cNvSpPr txBox="1">
            <a:spLocks/>
          </p:cNvSpPr>
          <p:nvPr/>
        </p:nvSpPr>
        <p:spPr>
          <a:xfrm>
            <a:off x="5577280" y="388972"/>
            <a:ext cx="6855043" cy="586552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r" defTabSz="584200" rtl="0" latinLnBrk="0">
              <a:lnSpc>
                <a:spcPct val="80000"/>
              </a:lnSpc>
              <a:spcBef>
                <a:spcPts val="0"/>
              </a:spcBef>
              <a:spcAft>
                <a:spcPts val="0"/>
              </a:spcAft>
              <a:buClrTx/>
              <a:buSzTx/>
              <a:buFontTx/>
              <a:buNone/>
              <a:tabLst/>
              <a:defRPr sz="12100" b="0" i="0" u="none" strike="noStrike" cap="all" spc="0" baseline="0">
                <a:ln>
                  <a:noFill/>
                </a:ln>
                <a:solidFill>
                  <a:srgbClr val="5C5C5C"/>
                </a:solidFill>
                <a:uFillTx/>
                <a:latin typeface="+mn-lt"/>
                <a:ea typeface="+mn-ea"/>
                <a:cs typeface="+mn-cs"/>
                <a:sym typeface="DIN Condensed"/>
              </a:defRPr>
            </a:lvl1pPr>
            <a:lvl2pPr marL="0" marR="0" indent="228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2pPr>
            <a:lvl3pPr marL="0" marR="0" indent="457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3pPr>
            <a:lvl4pPr marL="0" marR="0" indent="685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4pPr>
            <a:lvl5pPr marL="0" marR="0" indent="9144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5pPr>
            <a:lvl6pPr marL="0" marR="0" indent="11430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6pPr>
            <a:lvl7pPr marL="0" marR="0" indent="1371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7pPr>
            <a:lvl8pPr marL="0" marR="0" indent="1600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8pPr>
            <a:lvl9pPr marL="0" marR="0" indent="1828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9pPr>
          </a:lstStyle>
          <a:p>
            <a:pPr algn="l" hangingPunct="1"/>
            <a:r>
              <a:rPr lang="es-CO" sz="2000" dirty="0">
                <a:solidFill>
                  <a:schemeClr val="bg1"/>
                </a:solidFill>
                <a:latin typeface="Times New Roman"/>
                <a:cs typeface="Times New Roman"/>
              </a:rPr>
              <a:t>Si es posible, comparta un ejemplo de un tiempo cuando su familia de la iglesia le ayudó a través de una situación difícil. Luego, dé a los participantes unos minutos para compartir sus propias experiencias respondiendo las siguientes preguntas:</a:t>
            </a:r>
          </a:p>
          <a:p>
            <a:pPr algn="l" hangingPunct="1"/>
            <a:endParaRPr lang="es-CO" sz="2000" dirty="0">
              <a:solidFill>
                <a:schemeClr val="bg1"/>
              </a:solidFill>
              <a:latin typeface="Times New Roman"/>
              <a:cs typeface="Times New Roman"/>
            </a:endParaRPr>
          </a:p>
          <a:p>
            <a:pPr marL="285750" indent="-285750" algn="l" hangingPunct="1">
              <a:buFont typeface="Arial" panose="020B0604020202020204" pitchFamily="34" charset="0"/>
              <a:buChar char="•"/>
            </a:pPr>
            <a:r>
              <a:rPr lang="es-CO" sz="2000" dirty="0">
                <a:solidFill>
                  <a:schemeClr val="bg1"/>
                </a:solidFill>
                <a:latin typeface="Times New Roman"/>
                <a:cs typeface="Times New Roman"/>
              </a:rPr>
              <a:t>¿De qué formas le ha ayudado ser parte de una comunidad de fe?</a:t>
            </a:r>
          </a:p>
          <a:p>
            <a:pPr marL="285750" indent="-285750" algn="l" hangingPunct="1">
              <a:buFont typeface="Arial" panose="020B0604020202020204" pitchFamily="34" charset="0"/>
              <a:buChar char="•"/>
            </a:pPr>
            <a:endParaRPr lang="es-CO" sz="2000" dirty="0">
              <a:solidFill>
                <a:schemeClr val="bg1"/>
              </a:solidFill>
              <a:latin typeface="Times New Roman"/>
              <a:cs typeface="Times New Roman"/>
            </a:endParaRPr>
          </a:p>
          <a:p>
            <a:pPr marL="285750" indent="-285750" algn="l" hangingPunct="1">
              <a:buFont typeface="Arial" panose="020B0604020202020204" pitchFamily="34" charset="0"/>
              <a:buChar char="•"/>
            </a:pPr>
            <a:r>
              <a:rPr lang="es-CO" sz="2000" dirty="0">
                <a:solidFill>
                  <a:schemeClr val="bg1"/>
                </a:solidFill>
                <a:latin typeface="Times New Roman"/>
                <a:cs typeface="Times New Roman"/>
              </a:rPr>
              <a:t>¿De qué maneras puede comenzar a conectar a sus hijos con su comunidad de fe?</a:t>
            </a:r>
          </a:p>
          <a:p>
            <a:pPr algn="l" hangingPunct="1"/>
            <a:endParaRPr lang="es-CO" sz="2000" dirty="0">
              <a:solidFill>
                <a:schemeClr val="bg1"/>
              </a:solidFill>
              <a:latin typeface="Times New Roman"/>
              <a:cs typeface="Times New Roman"/>
            </a:endParaRPr>
          </a:p>
          <a:p>
            <a:pPr algn="l" hangingPunct="1"/>
            <a:r>
              <a:rPr lang="es-CO" sz="2000" dirty="0">
                <a:solidFill>
                  <a:schemeClr val="bg1"/>
                </a:solidFill>
                <a:latin typeface="Times New Roman"/>
                <a:cs typeface="Times New Roman"/>
              </a:rPr>
              <a:t>Reflexione por unos minutos sobre cómo la comunidad de fe ha sido importante en su vida y haga una pausa para agradecer a Dios y celebrar su fidelidad en su vida y en la vida de sus hijos. </a:t>
            </a:r>
          </a:p>
          <a:p>
            <a:pPr algn="l" hangingPunct="1"/>
            <a:endParaRPr lang="es-CO" sz="1800" dirty="0">
              <a:solidFill>
                <a:schemeClr val="bg1"/>
              </a:solidFill>
              <a:latin typeface="Times New Roman"/>
              <a:cs typeface="Times New Roman"/>
            </a:endParaRPr>
          </a:p>
          <a:p>
            <a:pPr algn="l" hangingPunct="1"/>
            <a:endParaRPr lang="es-CO" sz="2300" b="1" dirty="0">
              <a:solidFill>
                <a:schemeClr val="bg1"/>
              </a:solidFill>
              <a:latin typeface="Times New Roman"/>
              <a:cs typeface="Times New Roman"/>
            </a:endParaRPr>
          </a:p>
          <a:p>
            <a:pPr algn="ctr" hangingPunct="1"/>
            <a:r>
              <a:rPr lang="es-CO" sz="1800" dirty="0">
                <a:solidFill>
                  <a:schemeClr val="bg1"/>
                </a:solidFill>
                <a:latin typeface="Times New Roman"/>
                <a:cs typeface="Times New Roman"/>
              </a:rPr>
              <a:t>(Cuaderno de actividades – página 10)</a:t>
            </a:r>
          </a:p>
        </p:txBody>
      </p:sp>
    </p:spTree>
    <p:extLst>
      <p:ext uri="{BB962C8B-B14F-4D97-AF65-F5344CB8AC3E}">
        <p14:creationId xmlns:p14="http://schemas.microsoft.com/office/powerpoint/2010/main" val="3301494412"/>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10035" y="7165798"/>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616220" y="1192129"/>
            <a:ext cx="5267743" cy="4939117"/>
          </a:xfrm>
          <a:prstGeom prst="rect">
            <a:avLst/>
          </a:prstGeom>
        </p:spPr>
        <p:txBody>
          <a:bodyPr>
            <a:noAutofit/>
          </a:bodyPr>
          <a:lstStyle/>
          <a:p>
            <a:pPr algn="ctr"/>
            <a:r>
              <a:rPr lang="es-CO" sz="4000" dirty="0">
                <a:solidFill>
                  <a:schemeClr val="bg1"/>
                </a:solidFill>
                <a:latin typeface="Times New Roman" panose="02020603050405020304" pitchFamily="18" charset="0"/>
                <a:cs typeface="Times New Roman" panose="02020603050405020304" pitchFamily="18" charset="0"/>
              </a:rPr>
              <a:t>LA IGLESIA PUEDE SER </a:t>
            </a:r>
            <a:br>
              <a:rPr lang="es-CO" sz="4000" dirty="0">
                <a:solidFill>
                  <a:schemeClr val="bg1"/>
                </a:solidFill>
                <a:latin typeface="Times New Roman" panose="02020603050405020304" pitchFamily="18" charset="0"/>
                <a:cs typeface="Times New Roman" panose="02020603050405020304" pitchFamily="18" charset="0"/>
              </a:rPr>
            </a:br>
            <a:r>
              <a:rPr lang="es-CO" sz="4000" dirty="0">
                <a:solidFill>
                  <a:schemeClr val="bg1"/>
                </a:solidFill>
                <a:latin typeface="Times New Roman" panose="02020603050405020304" pitchFamily="18" charset="0"/>
                <a:cs typeface="Times New Roman" panose="02020603050405020304" pitchFamily="18" charset="0"/>
              </a:rPr>
              <a:t>UN AGENTE DE TRANSFORMACIÓN SOCIAL</a:t>
            </a:r>
            <a:br>
              <a:rPr lang="es-CO" sz="4000" dirty="0">
                <a:solidFill>
                  <a:schemeClr val="bg1"/>
                </a:solidFill>
                <a:latin typeface="Times New Roman" panose="02020603050405020304" pitchFamily="18" charset="0"/>
                <a:cs typeface="Times New Roman" panose="02020603050405020304" pitchFamily="18" charset="0"/>
              </a:rPr>
            </a:br>
            <a:r>
              <a:rPr lang="es-CO" sz="4000" dirty="0">
                <a:solidFill>
                  <a:schemeClr val="bg1"/>
                </a:solidFill>
                <a:latin typeface="Times New Roman" panose="02020603050405020304" pitchFamily="18" charset="0"/>
                <a:cs typeface="Times New Roman" panose="02020603050405020304" pitchFamily="18" charset="0"/>
              </a:rPr>
              <a:t>PARA</a:t>
            </a:r>
            <a:br>
              <a:rPr lang="es-CO" sz="4000" dirty="0">
                <a:solidFill>
                  <a:schemeClr val="bg1"/>
                </a:solidFill>
                <a:latin typeface="Times New Roman" panose="02020603050405020304" pitchFamily="18" charset="0"/>
                <a:cs typeface="Times New Roman" panose="02020603050405020304" pitchFamily="18" charset="0"/>
              </a:rPr>
            </a:br>
            <a:r>
              <a:rPr lang="es-CO" sz="4000" dirty="0">
                <a:solidFill>
                  <a:schemeClr val="bg1"/>
                </a:solidFill>
                <a:latin typeface="Times New Roman" panose="02020603050405020304" pitchFamily="18" charset="0"/>
                <a:cs typeface="Times New Roman" panose="02020603050405020304" pitchFamily="18" charset="0"/>
              </a:rPr>
              <a:t>LAS NUEVAS GENERACIONES</a:t>
            </a:r>
            <a:br>
              <a:rPr lang="es-CO" sz="4000" dirty="0">
                <a:solidFill>
                  <a:schemeClr val="bg1"/>
                </a:solidFill>
                <a:latin typeface="Times New Roman" panose="02020603050405020304" pitchFamily="18" charset="0"/>
                <a:cs typeface="Times New Roman" panose="02020603050405020304" pitchFamily="18" charset="0"/>
              </a:rPr>
            </a:br>
            <a:endParaRPr lang="es-ES_tradnl" sz="4000" dirty="0">
              <a:solidFill>
                <a:schemeClr val="bg1"/>
              </a:solidFill>
              <a:latin typeface="Times New Roman" panose="02020603050405020304" pitchFamily="18" charset="0"/>
              <a:cs typeface="Times New Roman" panose="02020603050405020304" pitchFamily="18" charset="0"/>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5</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C3DF9566-AE95-9B59-ABE8-1310569BF20B}"/>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p:blipFill>
        <p:spPr>
          <a:xfrm rot="664428">
            <a:off x="6701712" y="1930420"/>
            <a:ext cx="5209587" cy="3144066"/>
          </a:xfrm>
          <a:prstGeom prst="rect">
            <a:avLst/>
          </a:prstGeom>
          <a:solidFill>
            <a:srgbClr val="FFFFFF"/>
          </a:solidFill>
          <a:ln>
            <a:noFill/>
          </a:ln>
          <a:effectLst>
            <a:glow rad="127000">
              <a:schemeClr val="bg1"/>
            </a:glow>
            <a:outerShdw sx="102000" sy="102000" algn="ctr" rotWithShape="0">
              <a:prstClr val="black">
                <a:alpha val="40000"/>
              </a:prstClr>
            </a:outerShdw>
          </a:effectLst>
        </p:spPr>
      </p:pic>
    </p:spTree>
    <p:extLst>
      <p:ext uri="{BB962C8B-B14F-4D97-AF65-F5344CB8AC3E}">
        <p14:creationId xmlns:p14="http://schemas.microsoft.com/office/powerpoint/2010/main" val="894262823"/>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10035" y="7165798"/>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616220" y="1192129"/>
            <a:ext cx="5267743" cy="4939117"/>
          </a:xfrm>
          <a:prstGeom prst="rect">
            <a:avLst/>
          </a:prstGeom>
        </p:spPr>
        <p:txBody>
          <a:bodyPr>
            <a:noAutofit/>
          </a:bodyPr>
          <a:lstStyle/>
          <a:p>
            <a:pPr algn="ctr"/>
            <a:r>
              <a:rPr lang="es-CO" sz="3800" dirty="0">
                <a:solidFill>
                  <a:schemeClr val="bg1"/>
                </a:solidFill>
                <a:latin typeface="Times New Roman" panose="02020603050405020304" pitchFamily="18" charset="0"/>
                <a:cs typeface="Times New Roman" panose="02020603050405020304" pitchFamily="18" charset="0"/>
              </a:rPr>
              <a:t>La comunidad de fe es también </a:t>
            </a:r>
            <a:br>
              <a:rPr lang="es-CO" sz="3800" dirty="0">
                <a:solidFill>
                  <a:schemeClr val="bg1"/>
                </a:solidFill>
                <a:latin typeface="Times New Roman" panose="02020603050405020304" pitchFamily="18" charset="0"/>
                <a:cs typeface="Times New Roman" panose="02020603050405020304" pitchFamily="18" charset="0"/>
              </a:rPr>
            </a:br>
            <a:r>
              <a:rPr lang="es-CO" sz="3800" dirty="0">
                <a:solidFill>
                  <a:schemeClr val="bg1"/>
                </a:solidFill>
                <a:latin typeface="Times New Roman" panose="02020603050405020304" pitchFamily="18" charset="0"/>
                <a:cs typeface="Times New Roman" panose="02020603050405020304" pitchFamily="18" charset="0"/>
              </a:rPr>
              <a:t>un lugar importante para ayudar a los</a:t>
            </a:r>
            <a:br>
              <a:rPr lang="es-CO" sz="3800" dirty="0">
                <a:solidFill>
                  <a:schemeClr val="bg1"/>
                </a:solidFill>
                <a:latin typeface="Times New Roman" panose="02020603050405020304" pitchFamily="18" charset="0"/>
                <a:cs typeface="Times New Roman" panose="02020603050405020304" pitchFamily="18" charset="0"/>
              </a:rPr>
            </a:br>
            <a:r>
              <a:rPr lang="es-CO" sz="3800" dirty="0">
                <a:solidFill>
                  <a:schemeClr val="bg1"/>
                </a:solidFill>
                <a:latin typeface="Times New Roman" panose="02020603050405020304" pitchFamily="18" charset="0"/>
                <a:cs typeface="Times New Roman" panose="02020603050405020304" pitchFamily="18" charset="0"/>
              </a:rPr>
              <a:t>niños a entender la aceptación y la inclusión</a:t>
            </a:r>
            <a:br>
              <a:rPr lang="es-CO" sz="4000" dirty="0">
                <a:solidFill>
                  <a:schemeClr val="bg1"/>
                </a:solidFill>
                <a:latin typeface="Times New Roman" panose="02020603050405020304" pitchFamily="18" charset="0"/>
                <a:cs typeface="Times New Roman" panose="02020603050405020304" pitchFamily="18" charset="0"/>
              </a:rPr>
            </a:br>
            <a:endParaRPr lang="es-ES_tradnl" sz="4000" dirty="0">
              <a:solidFill>
                <a:schemeClr val="bg1"/>
              </a:solidFill>
              <a:latin typeface="Times New Roman" panose="02020603050405020304" pitchFamily="18" charset="0"/>
              <a:cs typeface="Times New Roman" panose="02020603050405020304" pitchFamily="18" charset="0"/>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5</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C3DF9566-AE95-9B59-ABE8-1310569BF20B}"/>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p:blipFill>
        <p:spPr>
          <a:xfrm rot="664428">
            <a:off x="6701712" y="1930420"/>
            <a:ext cx="5209587" cy="3144066"/>
          </a:xfrm>
          <a:prstGeom prst="rect">
            <a:avLst/>
          </a:prstGeom>
          <a:solidFill>
            <a:srgbClr val="FFFFFF"/>
          </a:solidFill>
          <a:ln>
            <a:noFill/>
          </a:ln>
          <a:effectLst>
            <a:glow rad="127000">
              <a:schemeClr val="bg1"/>
            </a:glow>
            <a:outerShdw sx="102000" sy="102000" algn="ctr" rotWithShape="0">
              <a:prstClr val="black">
                <a:alpha val="40000"/>
              </a:prstClr>
            </a:outerShdw>
          </a:effectLst>
        </p:spPr>
      </p:pic>
    </p:spTree>
    <p:extLst>
      <p:ext uri="{BB962C8B-B14F-4D97-AF65-F5344CB8AC3E}">
        <p14:creationId xmlns:p14="http://schemas.microsoft.com/office/powerpoint/2010/main" val="188733999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10035" y="7165798"/>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671529" y="516836"/>
            <a:ext cx="11632740" cy="1061812"/>
          </a:xfrm>
          <a:prstGeom prst="rect">
            <a:avLst/>
          </a:prstGeom>
        </p:spPr>
        <p:txBody>
          <a:bodyPr>
            <a:noAutofit/>
          </a:bodyPr>
          <a:lstStyle/>
          <a:p>
            <a:pPr algn="ctr"/>
            <a:r>
              <a:rPr lang="es-ES_tradnl" sz="4000" b="1" dirty="0">
                <a:solidFill>
                  <a:schemeClr val="bg1"/>
                </a:solidFill>
                <a:latin typeface="Times New Roman" panose="02020603050405020304" pitchFamily="18" charset="0"/>
                <a:cs typeface="Times New Roman" panose="02020603050405020304" pitchFamily="18" charset="0"/>
              </a:rPr>
              <a:t>Sugerencias a medida que planifica:</a:t>
            </a:r>
            <a:br>
              <a:rPr lang="es-ES_tradnl" sz="2800" b="1" dirty="0">
                <a:solidFill>
                  <a:schemeClr val="bg1"/>
                </a:solidFill>
                <a:effectLst/>
                <a:latin typeface="Times New Roman" panose="02020603050405020304" pitchFamily="18" charset="0"/>
                <a:cs typeface="Times New Roman" panose="02020603050405020304" pitchFamily="18" charset="0"/>
              </a:rPr>
            </a:br>
            <a:r>
              <a:rPr lang="es-ES_tradnl" sz="2800" b="1" dirty="0">
                <a:solidFill>
                  <a:schemeClr val="bg1"/>
                </a:solidFill>
                <a:effectLst/>
                <a:latin typeface="Times New Roman" panose="02020603050405020304" pitchFamily="18" charset="0"/>
                <a:cs typeface="Times New Roman" panose="02020603050405020304" pitchFamily="18" charset="0"/>
              </a:rPr>
              <a:t>________________________________________________________________</a:t>
            </a:r>
            <a:endParaRPr lang="es-ES_tradnl" sz="2800" b="1" dirty="0">
              <a:solidFill>
                <a:schemeClr val="bg1"/>
              </a:solidFill>
              <a:latin typeface="Times New Roman" panose="02020603050405020304" pitchFamily="18" charset="0"/>
              <a:cs typeface="Times New Roman" panose="02020603050405020304" pitchFamily="18" charset="0"/>
            </a:endParaRPr>
          </a:p>
        </p:txBody>
      </p:sp>
      <p:sp>
        <p:nvSpPr>
          <p:cNvPr id="155" name="Shape 155"/>
          <p:cNvSpPr>
            <a:spLocks noGrp="1"/>
          </p:cNvSpPr>
          <p:nvPr>
            <p:ph type="body" sz="quarter" idx="1"/>
          </p:nvPr>
        </p:nvSpPr>
        <p:spPr>
          <a:xfrm>
            <a:off x="8527777" y="7310089"/>
            <a:ext cx="3477944" cy="864864"/>
          </a:xfrm>
          <a:prstGeom prst="rect">
            <a:avLst/>
          </a:prstGeom>
        </p:spPr>
        <p:txBody>
          <a:bodyPr/>
          <a:lstStyle/>
          <a:p>
            <a:r>
              <a:rPr lang="es-ES_tradnl" dirty="0">
                <a:solidFill>
                  <a:srgbClr val="FFFF00"/>
                </a:solidFill>
              </a:rPr>
              <a:t>Indicaciones</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hape 154">
            <a:extLst>
              <a:ext uri="{FF2B5EF4-FFF2-40B4-BE49-F238E27FC236}">
                <a16:creationId xmlns:a16="http://schemas.microsoft.com/office/drawing/2014/main" id="{523E078C-4866-3C41-C775-D75838D02548}"/>
              </a:ext>
            </a:extLst>
          </p:cNvPr>
          <p:cNvSpPr txBox="1">
            <a:spLocks/>
          </p:cNvSpPr>
          <p:nvPr/>
        </p:nvSpPr>
        <p:spPr>
          <a:xfrm>
            <a:off x="671529" y="2102917"/>
            <a:ext cx="5571009" cy="402385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Autofit/>
          </a:bodyPr>
          <a:lstStyle>
            <a:lvl1pPr marL="0" marR="0" indent="0" algn="r" defTabSz="584200" rtl="0" latinLnBrk="0">
              <a:lnSpc>
                <a:spcPct val="80000"/>
              </a:lnSpc>
              <a:spcBef>
                <a:spcPts val="0"/>
              </a:spcBef>
              <a:spcAft>
                <a:spcPts val="0"/>
              </a:spcAft>
              <a:buClrTx/>
              <a:buSzTx/>
              <a:buFontTx/>
              <a:buNone/>
              <a:tabLst/>
              <a:defRPr sz="12100" b="0" i="0" u="none" strike="noStrike" cap="all" spc="0" baseline="0">
                <a:ln>
                  <a:noFill/>
                </a:ln>
                <a:solidFill>
                  <a:srgbClr val="5C5C5C"/>
                </a:solidFill>
                <a:uFillTx/>
                <a:latin typeface="+mn-lt"/>
                <a:ea typeface="+mn-ea"/>
                <a:cs typeface="+mn-cs"/>
                <a:sym typeface="DIN Condensed"/>
              </a:defRPr>
            </a:lvl1pPr>
            <a:lvl2pPr marL="0" marR="0" indent="228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2pPr>
            <a:lvl3pPr marL="0" marR="0" indent="457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3pPr>
            <a:lvl4pPr marL="0" marR="0" indent="685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4pPr>
            <a:lvl5pPr marL="0" marR="0" indent="9144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5pPr>
            <a:lvl6pPr marL="0" marR="0" indent="11430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6pPr>
            <a:lvl7pPr marL="0" marR="0" indent="1371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7pPr>
            <a:lvl8pPr marL="0" marR="0" indent="1600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8pPr>
            <a:lvl9pPr marL="0" marR="0" indent="1828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9pPr>
          </a:lstStyle>
          <a:p>
            <a:pPr marL="342900" indent="-342900" algn="l" hangingPunct="1">
              <a:buFontTx/>
              <a:buChar char="-"/>
            </a:pPr>
            <a:r>
              <a:rPr lang="es-ES_tradnl" sz="2400" b="1" dirty="0">
                <a:solidFill>
                  <a:schemeClr val="bg1"/>
                </a:solidFill>
                <a:latin typeface="Times New Roman" panose="02020603050405020304" pitchFamily="18" charset="0"/>
                <a:cs typeface="Times New Roman" panose="02020603050405020304" pitchFamily="18" charset="0"/>
              </a:rPr>
              <a:t>Programación y ubicación</a:t>
            </a:r>
          </a:p>
          <a:p>
            <a:pPr marL="342900" indent="-342900" algn="l" hangingPunct="1">
              <a:buFontTx/>
              <a:buChar char="-"/>
            </a:pPr>
            <a:endParaRPr lang="es-ES_tradnl" sz="2400" b="1" dirty="0">
              <a:solidFill>
                <a:schemeClr val="bg1"/>
              </a:solidFill>
              <a:latin typeface="Times New Roman" panose="02020603050405020304" pitchFamily="18" charset="0"/>
              <a:cs typeface="Times New Roman" panose="02020603050405020304" pitchFamily="18" charset="0"/>
            </a:endParaRPr>
          </a:p>
          <a:p>
            <a:pPr marL="342900" indent="-342900" algn="l" hangingPunct="1">
              <a:buFontTx/>
              <a:buChar char="-"/>
            </a:pPr>
            <a:r>
              <a:rPr lang="es-ES_tradnl" sz="2400" b="1" dirty="0">
                <a:solidFill>
                  <a:schemeClr val="bg1"/>
                </a:solidFill>
                <a:latin typeface="Times New Roman" panose="02020603050405020304" pitchFamily="18" charset="0"/>
                <a:cs typeface="Times New Roman" panose="02020603050405020304" pitchFamily="18" charset="0"/>
              </a:rPr>
              <a:t>Comparta la visión</a:t>
            </a:r>
          </a:p>
          <a:p>
            <a:pPr marL="342900" indent="-342900" algn="l" hangingPunct="1">
              <a:buFontTx/>
              <a:buChar char="-"/>
            </a:pPr>
            <a:endParaRPr lang="es-ES_tradnl" sz="2400" b="1" dirty="0">
              <a:solidFill>
                <a:schemeClr val="bg1"/>
              </a:solidFill>
              <a:latin typeface="Times New Roman" panose="02020603050405020304" pitchFamily="18" charset="0"/>
              <a:cs typeface="Times New Roman" panose="02020603050405020304" pitchFamily="18" charset="0"/>
            </a:endParaRPr>
          </a:p>
          <a:p>
            <a:pPr marL="342900" indent="-342900" algn="l" hangingPunct="1">
              <a:buFontTx/>
              <a:buChar char="-"/>
            </a:pPr>
            <a:r>
              <a:rPr lang="es-ES_tradnl" sz="2400" b="1" dirty="0">
                <a:solidFill>
                  <a:schemeClr val="bg1"/>
                </a:solidFill>
                <a:latin typeface="Times New Roman" panose="02020603050405020304" pitchFamily="18" charset="0"/>
                <a:cs typeface="Times New Roman" panose="02020603050405020304" pitchFamily="18" charset="0"/>
              </a:rPr>
              <a:t>Ofrezca cuidado infantil</a:t>
            </a:r>
          </a:p>
          <a:p>
            <a:pPr marL="342900" indent="-342900" algn="l" hangingPunct="1">
              <a:buFontTx/>
              <a:buChar char="-"/>
            </a:pPr>
            <a:endParaRPr lang="es-ES_tradnl" sz="2400" b="1" dirty="0">
              <a:solidFill>
                <a:schemeClr val="bg1"/>
              </a:solidFill>
              <a:latin typeface="Times New Roman" panose="02020603050405020304" pitchFamily="18" charset="0"/>
              <a:cs typeface="Times New Roman" panose="02020603050405020304" pitchFamily="18" charset="0"/>
            </a:endParaRPr>
          </a:p>
          <a:p>
            <a:pPr marL="342900" indent="-342900" algn="l" hangingPunct="1">
              <a:buFontTx/>
              <a:buChar char="-"/>
            </a:pPr>
            <a:r>
              <a:rPr lang="es-ES_tradnl" sz="2400" b="1" dirty="0">
                <a:solidFill>
                  <a:schemeClr val="bg1"/>
                </a:solidFill>
                <a:latin typeface="Times New Roman" panose="02020603050405020304" pitchFamily="18" charset="0"/>
                <a:cs typeface="Times New Roman" panose="02020603050405020304" pitchFamily="18" charset="0"/>
              </a:rPr>
              <a:t>Promocione los talleres</a:t>
            </a:r>
          </a:p>
          <a:p>
            <a:pPr marL="342900" indent="-342900" algn="l" hangingPunct="1">
              <a:buFontTx/>
              <a:buChar char="-"/>
            </a:pPr>
            <a:endParaRPr lang="es-ES_tradnl" sz="2400" b="1" dirty="0">
              <a:solidFill>
                <a:schemeClr val="bg1"/>
              </a:solidFill>
              <a:latin typeface="Times New Roman" panose="02020603050405020304" pitchFamily="18" charset="0"/>
              <a:cs typeface="Times New Roman" panose="02020603050405020304" pitchFamily="18" charset="0"/>
            </a:endParaRPr>
          </a:p>
          <a:p>
            <a:pPr marL="342900" indent="-342900" algn="l" hangingPunct="1">
              <a:buFontTx/>
              <a:buChar char="-"/>
            </a:pPr>
            <a:r>
              <a:rPr lang="es-ES_tradnl" sz="2400" b="1" dirty="0">
                <a:solidFill>
                  <a:schemeClr val="bg1"/>
                </a:solidFill>
                <a:latin typeface="Times New Roman" panose="02020603050405020304" pitchFamily="18" charset="0"/>
                <a:cs typeface="Times New Roman" panose="02020603050405020304" pitchFamily="18" charset="0"/>
              </a:rPr>
              <a:t>Invite a padres mentores</a:t>
            </a:r>
          </a:p>
          <a:p>
            <a:pPr marL="342900" indent="-342900" algn="l" hangingPunct="1">
              <a:buFontTx/>
              <a:buChar char="-"/>
            </a:pPr>
            <a:endParaRPr lang="es-ES_tradnl" sz="2400" b="1" dirty="0">
              <a:solidFill>
                <a:schemeClr val="bg1"/>
              </a:solidFill>
              <a:latin typeface="Times New Roman" panose="02020603050405020304" pitchFamily="18" charset="0"/>
              <a:cs typeface="Times New Roman" panose="02020603050405020304" pitchFamily="18" charset="0"/>
            </a:endParaRPr>
          </a:p>
          <a:p>
            <a:pPr marL="342900" indent="-342900" algn="l" hangingPunct="1">
              <a:buFontTx/>
              <a:buChar char="-"/>
            </a:pPr>
            <a:r>
              <a:rPr lang="es-ES_tradnl" sz="2400" b="1" dirty="0">
                <a:solidFill>
                  <a:schemeClr val="bg1"/>
                </a:solidFill>
                <a:latin typeface="Times New Roman" panose="02020603050405020304" pitchFamily="18" charset="0"/>
                <a:cs typeface="Times New Roman" panose="02020603050405020304" pitchFamily="18" charset="0"/>
              </a:rPr>
              <a:t>Incentive el compañerismo</a:t>
            </a:r>
          </a:p>
          <a:p>
            <a:pPr algn="l" hangingPunct="1"/>
            <a:endParaRPr lang="es-ES_tradnl" sz="2400" b="1" dirty="0">
              <a:solidFill>
                <a:schemeClr val="bg1"/>
              </a:solidFill>
              <a:latin typeface="Times New Roman" panose="02020603050405020304" pitchFamily="18" charset="0"/>
              <a:cs typeface="Times New Roman" panose="02020603050405020304" pitchFamily="18" charset="0"/>
            </a:endParaRPr>
          </a:p>
        </p:txBody>
      </p:sp>
      <p:sp>
        <p:nvSpPr>
          <p:cNvPr id="3" name="Shape 154">
            <a:extLst>
              <a:ext uri="{FF2B5EF4-FFF2-40B4-BE49-F238E27FC236}">
                <a16:creationId xmlns:a16="http://schemas.microsoft.com/office/drawing/2014/main" id="{EBC6FE53-F178-D78D-C2A6-A2A33D4DC151}"/>
              </a:ext>
            </a:extLst>
          </p:cNvPr>
          <p:cNvSpPr txBox="1">
            <a:spLocks/>
          </p:cNvSpPr>
          <p:nvPr/>
        </p:nvSpPr>
        <p:spPr>
          <a:xfrm>
            <a:off x="6762265" y="2272082"/>
            <a:ext cx="5553424" cy="302089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Autofit/>
          </a:bodyPr>
          <a:lstStyle>
            <a:lvl1pPr marL="0" marR="0" indent="0" algn="r" defTabSz="584200" rtl="0" latinLnBrk="0">
              <a:lnSpc>
                <a:spcPct val="80000"/>
              </a:lnSpc>
              <a:spcBef>
                <a:spcPts val="0"/>
              </a:spcBef>
              <a:spcAft>
                <a:spcPts val="0"/>
              </a:spcAft>
              <a:buClrTx/>
              <a:buSzTx/>
              <a:buFontTx/>
              <a:buNone/>
              <a:tabLst/>
              <a:defRPr sz="12100" b="0" i="0" u="none" strike="noStrike" cap="all" spc="0" baseline="0">
                <a:ln>
                  <a:noFill/>
                </a:ln>
                <a:solidFill>
                  <a:srgbClr val="5C5C5C"/>
                </a:solidFill>
                <a:uFillTx/>
                <a:latin typeface="+mn-lt"/>
                <a:ea typeface="+mn-ea"/>
                <a:cs typeface="+mn-cs"/>
                <a:sym typeface="DIN Condensed"/>
              </a:defRPr>
            </a:lvl1pPr>
            <a:lvl2pPr marL="0" marR="0" indent="228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2pPr>
            <a:lvl3pPr marL="0" marR="0" indent="457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3pPr>
            <a:lvl4pPr marL="0" marR="0" indent="685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4pPr>
            <a:lvl5pPr marL="0" marR="0" indent="9144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5pPr>
            <a:lvl6pPr marL="0" marR="0" indent="11430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6pPr>
            <a:lvl7pPr marL="0" marR="0" indent="1371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7pPr>
            <a:lvl8pPr marL="0" marR="0" indent="1600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8pPr>
            <a:lvl9pPr marL="0" marR="0" indent="1828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9pPr>
          </a:lstStyle>
          <a:p>
            <a:pPr algn="l" hangingPunct="1"/>
            <a:endParaRPr lang="es-ES_tradnl" sz="2400" b="1" dirty="0">
              <a:solidFill>
                <a:schemeClr val="bg1"/>
              </a:solidFill>
              <a:latin typeface="Times New Roman" panose="02020603050405020304" pitchFamily="18" charset="0"/>
              <a:cs typeface="Times New Roman" panose="02020603050405020304" pitchFamily="18" charset="0"/>
            </a:endParaRPr>
          </a:p>
          <a:p>
            <a:pPr marL="342900" indent="-342900" algn="l" hangingPunct="1">
              <a:buFontTx/>
              <a:buChar char="-"/>
            </a:pPr>
            <a:r>
              <a:rPr lang="es-ES_tradnl" sz="2400" b="1" dirty="0">
                <a:solidFill>
                  <a:schemeClr val="bg1"/>
                </a:solidFill>
                <a:latin typeface="Times New Roman" panose="02020603050405020304" pitchFamily="18" charset="0"/>
                <a:cs typeface="Times New Roman" panose="02020603050405020304" pitchFamily="18" charset="0"/>
              </a:rPr>
              <a:t>Hágalo divertido</a:t>
            </a:r>
          </a:p>
          <a:p>
            <a:pPr marL="342900" indent="-342900" algn="l" hangingPunct="1">
              <a:buFontTx/>
              <a:buChar char="-"/>
            </a:pPr>
            <a:endParaRPr lang="es-ES_tradnl" sz="2400" b="1" dirty="0">
              <a:solidFill>
                <a:schemeClr val="bg1"/>
              </a:solidFill>
              <a:latin typeface="Times New Roman" panose="02020603050405020304" pitchFamily="18" charset="0"/>
              <a:cs typeface="Times New Roman" panose="02020603050405020304" pitchFamily="18" charset="0"/>
            </a:endParaRPr>
          </a:p>
          <a:p>
            <a:pPr marL="342900" indent="-342900" algn="l" hangingPunct="1">
              <a:buFontTx/>
              <a:buChar char="-"/>
            </a:pPr>
            <a:r>
              <a:rPr lang="es-ES_tradnl" sz="2400" b="1" dirty="0">
                <a:solidFill>
                  <a:schemeClr val="bg1"/>
                </a:solidFill>
                <a:latin typeface="Times New Roman" panose="02020603050405020304" pitchFamily="18" charset="0"/>
                <a:cs typeface="Times New Roman" panose="02020603050405020304" pitchFamily="18" charset="0"/>
              </a:rPr>
              <a:t>Sea breve y simple</a:t>
            </a:r>
          </a:p>
          <a:p>
            <a:pPr marL="342900" indent="-342900" algn="l" hangingPunct="1">
              <a:buFontTx/>
              <a:buChar char="-"/>
            </a:pPr>
            <a:endParaRPr lang="es-ES_tradnl" sz="2400" b="1" dirty="0">
              <a:solidFill>
                <a:schemeClr val="bg1"/>
              </a:solidFill>
              <a:latin typeface="Times New Roman" panose="02020603050405020304" pitchFamily="18" charset="0"/>
              <a:cs typeface="Times New Roman" panose="02020603050405020304" pitchFamily="18" charset="0"/>
            </a:endParaRPr>
          </a:p>
          <a:p>
            <a:pPr marL="342900" indent="-342900" algn="l" hangingPunct="1">
              <a:buFontTx/>
              <a:buChar char="-"/>
            </a:pPr>
            <a:r>
              <a:rPr lang="es-ES_tradnl" sz="2400" b="1" dirty="0">
                <a:solidFill>
                  <a:schemeClr val="bg1"/>
                </a:solidFill>
                <a:latin typeface="Times New Roman" panose="02020603050405020304" pitchFamily="18" charset="0"/>
                <a:cs typeface="Times New Roman" panose="02020603050405020304" pitchFamily="18" charset="0"/>
              </a:rPr>
              <a:t>Invite a todos</a:t>
            </a:r>
          </a:p>
          <a:p>
            <a:pPr marL="342900" indent="-342900" algn="l" hangingPunct="1">
              <a:buFontTx/>
              <a:buChar char="-"/>
            </a:pPr>
            <a:endParaRPr lang="es-ES_tradnl" sz="2400" b="1" dirty="0">
              <a:solidFill>
                <a:schemeClr val="bg1"/>
              </a:solidFill>
              <a:latin typeface="Times New Roman" panose="02020603050405020304" pitchFamily="18" charset="0"/>
              <a:cs typeface="Times New Roman" panose="02020603050405020304" pitchFamily="18" charset="0"/>
            </a:endParaRPr>
          </a:p>
          <a:p>
            <a:pPr marL="342900" indent="-342900" algn="l" hangingPunct="1">
              <a:buFontTx/>
              <a:buChar char="-"/>
            </a:pPr>
            <a:r>
              <a:rPr lang="es-ES_tradnl" sz="2400" b="1" dirty="0">
                <a:solidFill>
                  <a:schemeClr val="bg1"/>
                </a:solidFill>
                <a:latin typeface="Times New Roman" panose="02020603050405020304" pitchFamily="18" charset="0"/>
                <a:cs typeface="Times New Roman" panose="02020603050405020304" pitchFamily="18" charset="0"/>
              </a:rPr>
              <a:t>Espacio disponible</a:t>
            </a:r>
          </a:p>
          <a:p>
            <a:pPr marL="342900" indent="-342900" algn="l" hangingPunct="1">
              <a:buFontTx/>
              <a:buChar char="-"/>
            </a:pPr>
            <a:endParaRPr lang="es-ES_tradnl" sz="2400" b="1" dirty="0">
              <a:solidFill>
                <a:schemeClr val="bg1"/>
              </a:solidFill>
              <a:latin typeface="Times New Roman" panose="02020603050405020304" pitchFamily="18" charset="0"/>
              <a:cs typeface="Times New Roman" panose="02020603050405020304" pitchFamily="18" charset="0"/>
            </a:endParaRPr>
          </a:p>
          <a:p>
            <a:pPr marL="342900" indent="-342900" algn="l" hangingPunct="1">
              <a:buFontTx/>
              <a:buChar char="-"/>
            </a:pPr>
            <a:r>
              <a:rPr lang="es-ES_tradnl" sz="2400" b="1" dirty="0">
                <a:solidFill>
                  <a:schemeClr val="bg1"/>
                </a:solidFill>
                <a:latin typeface="Times New Roman" panose="02020603050405020304" pitchFamily="18" charset="0"/>
                <a:cs typeface="Times New Roman" panose="02020603050405020304" pitchFamily="18" charset="0"/>
              </a:rPr>
              <a:t>Sugerencias de seguimiento</a:t>
            </a:r>
          </a:p>
        </p:txBody>
      </p:sp>
    </p:spTree>
    <p:extLst>
      <p:ext uri="{BB962C8B-B14F-4D97-AF65-F5344CB8AC3E}">
        <p14:creationId xmlns:p14="http://schemas.microsoft.com/office/powerpoint/2010/main" val="2226200937"/>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10035" y="7165798"/>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616220" y="1192129"/>
            <a:ext cx="5267743" cy="4939117"/>
          </a:xfrm>
          <a:prstGeom prst="rect">
            <a:avLst/>
          </a:prstGeom>
        </p:spPr>
        <p:txBody>
          <a:bodyPr>
            <a:noAutofit/>
          </a:bodyPr>
          <a:lstStyle/>
          <a:p>
            <a:pPr algn="ctr"/>
            <a:r>
              <a:rPr lang="es-CO" sz="3800" dirty="0">
                <a:solidFill>
                  <a:schemeClr val="bg1"/>
                </a:solidFill>
                <a:latin typeface="Times New Roman" panose="02020603050405020304" pitchFamily="18" charset="0"/>
                <a:cs typeface="Times New Roman" panose="02020603050405020304" pitchFamily="18" charset="0"/>
              </a:rPr>
              <a:t>Ser parte de una comunidad de fe también </a:t>
            </a:r>
            <a:br>
              <a:rPr lang="es-CO" sz="3800" dirty="0">
                <a:solidFill>
                  <a:schemeClr val="bg1"/>
                </a:solidFill>
                <a:latin typeface="Times New Roman" panose="02020603050405020304" pitchFamily="18" charset="0"/>
                <a:cs typeface="Times New Roman" panose="02020603050405020304" pitchFamily="18" charset="0"/>
              </a:rPr>
            </a:br>
            <a:r>
              <a:rPr lang="es-CO" sz="3800" dirty="0">
                <a:solidFill>
                  <a:schemeClr val="bg1"/>
                </a:solidFill>
                <a:latin typeface="Times New Roman" panose="02020603050405020304" pitchFamily="18" charset="0"/>
                <a:cs typeface="Times New Roman" panose="02020603050405020304" pitchFamily="18" charset="0"/>
              </a:rPr>
              <a:t>nos anima a celebrar juntos</a:t>
            </a:r>
            <a:br>
              <a:rPr lang="es-CO" sz="4000" dirty="0">
                <a:solidFill>
                  <a:schemeClr val="bg1"/>
                </a:solidFill>
                <a:latin typeface="Times New Roman" panose="02020603050405020304" pitchFamily="18" charset="0"/>
                <a:cs typeface="Times New Roman" panose="02020603050405020304" pitchFamily="18" charset="0"/>
              </a:rPr>
            </a:br>
            <a:endParaRPr lang="es-ES_tradnl" sz="4000" dirty="0">
              <a:solidFill>
                <a:schemeClr val="bg1"/>
              </a:solidFill>
              <a:latin typeface="Times New Roman" panose="02020603050405020304" pitchFamily="18" charset="0"/>
              <a:cs typeface="Times New Roman" panose="02020603050405020304" pitchFamily="18" charset="0"/>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5</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C3DF9566-AE95-9B59-ABE8-1310569BF20B}"/>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p:blipFill>
        <p:spPr>
          <a:xfrm rot="664428">
            <a:off x="6701712" y="1930420"/>
            <a:ext cx="5209587" cy="3144066"/>
          </a:xfrm>
          <a:prstGeom prst="rect">
            <a:avLst/>
          </a:prstGeom>
          <a:solidFill>
            <a:srgbClr val="FFFFFF"/>
          </a:solidFill>
          <a:ln>
            <a:noFill/>
          </a:ln>
          <a:effectLst>
            <a:glow rad="127000">
              <a:schemeClr val="bg1"/>
            </a:glow>
            <a:outerShdw sx="102000" sy="102000" algn="ctr" rotWithShape="0">
              <a:prstClr val="black">
                <a:alpha val="40000"/>
              </a:prstClr>
            </a:outerShdw>
          </a:effectLst>
        </p:spPr>
      </p:pic>
    </p:spTree>
    <p:extLst>
      <p:ext uri="{BB962C8B-B14F-4D97-AF65-F5344CB8AC3E}">
        <p14:creationId xmlns:p14="http://schemas.microsoft.com/office/powerpoint/2010/main" val="4209592174"/>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25044" y="7005453"/>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448787" y="2345621"/>
            <a:ext cx="4685922" cy="2411468"/>
          </a:xfrm>
          <a:prstGeom prst="rect">
            <a:avLst/>
          </a:prstGeom>
        </p:spPr>
        <p:txBody>
          <a:bodyPr>
            <a:noAutofit/>
          </a:bodyPr>
          <a:lstStyle/>
          <a:p>
            <a:pPr algn="l"/>
            <a:r>
              <a:rPr lang="es-CO" sz="4800" b="1" dirty="0">
                <a:solidFill>
                  <a:srgbClr val="FFC000"/>
                </a:solidFill>
                <a:latin typeface="Times New Roman"/>
                <a:cs typeface="Times New Roman"/>
              </a:rPr>
              <a:t>Actividad #2</a:t>
            </a:r>
            <a:br>
              <a:rPr lang="es-CO" sz="3600" b="1" dirty="0">
                <a:solidFill>
                  <a:schemeClr val="bg1"/>
                </a:solidFill>
                <a:latin typeface="Times New Roman"/>
                <a:cs typeface="Times New Roman"/>
              </a:rPr>
            </a:br>
            <a:br>
              <a:rPr lang="es-CO" sz="3600" b="1" dirty="0">
                <a:solidFill>
                  <a:schemeClr val="bg1"/>
                </a:solidFill>
                <a:latin typeface="Times New Roman"/>
                <a:cs typeface="Times New Roman"/>
              </a:rPr>
            </a:br>
            <a:endParaRPr lang="es-ES_tradnl" sz="3600" b="1" dirty="0">
              <a:solidFill>
                <a:schemeClr val="bg1"/>
              </a:solidFill>
              <a:latin typeface="Times New Roman"/>
              <a:cs typeface="Times New Roman"/>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5</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hape 154">
            <a:extLst>
              <a:ext uri="{FF2B5EF4-FFF2-40B4-BE49-F238E27FC236}">
                <a16:creationId xmlns:a16="http://schemas.microsoft.com/office/drawing/2014/main" id="{62E4F182-B2E5-0226-FE2A-B7F1F935E2DA}"/>
              </a:ext>
            </a:extLst>
          </p:cNvPr>
          <p:cNvSpPr txBox="1">
            <a:spLocks/>
          </p:cNvSpPr>
          <p:nvPr/>
        </p:nvSpPr>
        <p:spPr>
          <a:xfrm>
            <a:off x="5577280" y="1045532"/>
            <a:ext cx="6855043" cy="476502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r" defTabSz="584200" rtl="0" latinLnBrk="0">
              <a:lnSpc>
                <a:spcPct val="80000"/>
              </a:lnSpc>
              <a:spcBef>
                <a:spcPts val="0"/>
              </a:spcBef>
              <a:spcAft>
                <a:spcPts val="0"/>
              </a:spcAft>
              <a:buClrTx/>
              <a:buSzTx/>
              <a:buFontTx/>
              <a:buNone/>
              <a:tabLst/>
              <a:defRPr sz="12100" b="0" i="0" u="none" strike="noStrike" cap="all" spc="0" baseline="0">
                <a:ln>
                  <a:noFill/>
                </a:ln>
                <a:solidFill>
                  <a:srgbClr val="5C5C5C"/>
                </a:solidFill>
                <a:uFillTx/>
                <a:latin typeface="+mn-lt"/>
                <a:ea typeface="+mn-ea"/>
                <a:cs typeface="+mn-cs"/>
                <a:sym typeface="DIN Condensed"/>
              </a:defRPr>
            </a:lvl1pPr>
            <a:lvl2pPr marL="0" marR="0" indent="228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2pPr>
            <a:lvl3pPr marL="0" marR="0" indent="457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3pPr>
            <a:lvl4pPr marL="0" marR="0" indent="685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4pPr>
            <a:lvl5pPr marL="0" marR="0" indent="9144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5pPr>
            <a:lvl6pPr marL="0" marR="0" indent="11430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6pPr>
            <a:lvl7pPr marL="0" marR="0" indent="1371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7pPr>
            <a:lvl8pPr marL="0" marR="0" indent="1600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8pPr>
            <a:lvl9pPr marL="0" marR="0" indent="1828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9pPr>
          </a:lstStyle>
          <a:p>
            <a:pPr marL="342900" indent="-342900" algn="l" hangingPunct="1">
              <a:buFont typeface="Arial" panose="020B0604020202020204" pitchFamily="34" charset="0"/>
              <a:buChar char="•"/>
            </a:pPr>
            <a:endParaRPr lang="es-CO" sz="2600" dirty="0">
              <a:solidFill>
                <a:schemeClr val="bg1"/>
              </a:solidFill>
              <a:latin typeface="Times New Roman"/>
              <a:cs typeface="Times New Roman"/>
            </a:endParaRPr>
          </a:p>
          <a:p>
            <a:pPr marL="342900" indent="-342900" algn="l" hangingPunct="1">
              <a:buFont typeface="Arial" panose="020B0604020202020204" pitchFamily="34" charset="0"/>
              <a:buChar char="•"/>
            </a:pPr>
            <a:endParaRPr lang="es-CO" sz="2600" dirty="0">
              <a:solidFill>
                <a:schemeClr val="bg1"/>
              </a:solidFill>
              <a:latin typeface="Times New Roman"/>
              <a:cs typeface="Times New Roman"/>
            </a:endParaRPr>
          </a:p>
          <a:p>
            <a:pPr marL="342900" indent="-342900" algn="l" hangingPunct="1">
              <a:buFont typeface="Arial" panose="020B0604020202020204" pitchFamily="34" charset="0"/>
              <a:buChar char="•"/>
            </a:pPr>
            <a:endParaRPr lang="es-CO" sz="2600" dirty="0">
              <a:solidFill>
                <a:schemeClr val="bg1"/>
              </a:solidFill>
              <a:latin typeface="Times New Roman"/>
              <a:cs typeface="Times New Roman"/>
            </a:endParaRPr>
          </a:p>
          <a:p>
            <a:pPr marL="342900" indent="-342900" algn="l" hangingPunct="1">
              <a:buFont typeface="Arial" panose="020B0604020202020204" pitchFamily="34" charset="0"/>
              <a:buChar char="•"/>
            </a:pPr>
            <a:endParaRPr lang="es-CO" sz="2600" dirty="0">
              <a:solidFill>
                <a:schemeClr val="bg1"/>
              </a:solidFill>
              <a:latin typeface="Times New Roman"/>
              <a:cs typeface="Times New Roman"/>
            </a:endParaRPr>
          </a:p>
          <a:p>
            <a:pPr algn="l" hangingPunct="1"/>
            <a:r>
              <a:rPr lang="es-CO" sz="2600" dirty="0">
                <a:solidFill>
                  <a:schemeClr val="bg1"/>
                </a:solidFill>
                <a:latin typeface="Times New Roman"/>
                <a:cs typeface="Times New Roman"/>
              </a:rPr>
              <a:t>Comparta con los miembros de su grupo:</a:t>
            </a:r>
          </a:p>
          <a:p>
            <a:pPr marL="342900" indent="-342900" algn="l" hangingPunct="1">
              <a:buFont typeface="Arial" panose="020B0604020202020204" pitchFamily="34" charset="0"/>
              <a:buChar char="•"/>
            </a:pPr>
            <a:endParaRPr lang="es-CO" sz="2600" dirty="0">
              <a:solidFill>
                <a:schemeClr val="bg1"/>
              </a:solidFill>
              <a:latin typeface="Times New Roman"/>
              <a:cs typeface="Times New Roman"/>
            </a:endParaRPr>
          </a:p>
          <a:p>
            <a:pPr marL="342900" indent="-342900" algn="l" hangingPunct="1">
              <a:buFont typeface="Arial" panose="020B0604020202020204" pitchFamily="34" charset="0"/>
              <a:buChar char="•"/>
            </a:pPr>
            <a:r>
              <a:rPr lang="es-CO" sz="2600" dirty="0">
                <a:solidFill>
                  <a:schemeClr val="bg1"/>
                </a:solidFill>
                <a:latin typeface="Times New Roman"/>
                <a:cs typeface="Times New Roman"/>
              </a:rPr>
              <a:t>¿Qué celebración le gustaría que fuera parte de la vida de su familia? ¿Cómo hará que eso suceda?</a:t>
            </a:r>
          </a:p>
          <a:p>
            <a:pPr algn="l" hangingPunct="1"/>
            <a:endParaRPr lang="es-CO" sz="2600" dirty="0">
              <a:solidFill>
                <a:schemeClr val="bg1"/>
              </a:solidFill>
              <a:latin typeface="Times New Roman"/>
              <a:cs typeface="Times New Roman"/>
            </a:endParaRPr>
          </a:p>
          <a:p>
            <a:pPr marL="457200" indent="-457200" algn="l" hangingPunct="1">
              <a:buFont typeface="Arial" panose="020B0604020202020204" pitchFamily="34" charset="0"/>
              <a:buChar char="•"/>
            </a:pPr>
            <a:r>
              <a:rPr lang="es-CO" sz="2600" dirty="0">
                <a:solidFill>
                  <a:schemeClr val="bg1"/>
                </a:solidFill>
                <a:latin typeface="Times New Roman"/>
                <a:cs typeface="Times New Roman"/>
              </a:rPr>
              <a:t>decida al menos un paso de acción que pueden tomar para comenzar a celebrar de manera significativa con sus familias.</a:t>
            </a:r>
          </a:p>
          <a:p>
            <a:pPr marL="457200" indent="-457200" algn="l" hangingPunct="1">
              <a:buFont typeface="Arial" panose="020B0604020202020204" pitchFamily="34" charset="0"/>
              <a:buChar char="•"/>
            </a:pPr>
            <a:endParaRPr lang="es-CO" sz="2600" dirty="0">
              <a:solidFill>
                <a:schemeClr val="bg1"/>
              </a:solidFill>
              <a:latin typeface="Times New Roman"/>
              <a:cs typeface="Times New Roman"/>
            </a:endParaRPr>
          </a:p>
          <a:p>
            <a:pPr algn="l" hangingPunct="1"/>
            <a:endParaRPr lang="es-CO" sz="2300" b="1" dirty="0">
              <a:solidFill>
                <a:schemeClr val="bg1"/>
              </a:solidFill>
              <a:latin typeface="Times New Roman"/>
              <a:cs typeface="Times New Roman"/>
            </a:endParaRPr>
          </a:p>
          <a:p>
            <a:pPr algn="ctr" hangingPunct="1"/>
            <a:r>
              <a:rPr lang="es-CO" sz="1800" dirty="0">
                <a:solidFill>
                  <a:schemeClr val="bg1"/>
                </a:solidFill>
                <a:latin typeface="Times New Roman"/>
                <a:cs typeface="Times New Roman"/>
              </a:rPr>
              <a:t>(Cuaderno de actividades – página 11)</a:t>
            </a:r>
          </a:p>
        </p:txBody>
      </p:sp>
    </p:spTree>
    <p:extLst>
      <p:ext uri="{BB962C8B-B14F-4D97-AF65-F5344CB8AC3E}">
        <p14:creationId xmlns:p14="http://schemas.microsoft.com/office/powerpoint/2010/main" val="657160237"/>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10035" y="7165798"/>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993909" y="4876799"/>
            <a:ext cx="10985121" cy="1911499"/>
          </a:xfrm>
          <a:prstGeom prst="rect">
            <a:avLst/>
          </a:prstGeom>
        </p:spPr>
        <p:txBody>
          <a:bodyPr>
            <a:noAutofit/>
          </a:bodyPr>
          <a:lstStyle/>
          <a:p>
            <a:pPr algn="ctr"/>
            <a:r>
              <a:rPr lang="es-CO" sz="5400" b="1" dirty="0">
                <a:solidFill>
                  <a:schemeClr val="bg1"/>
                </a:solidFill>
                <a:latin typeface="Times New Roman" panose="02020603050405020304" pitchFamily="18" charset="0"/>
                <a:cs typeface="Times New Roman" panose="02020603050405020304" pitchFamily="18" charset="0"/>
              </a:rPr>
              <a:t>“el ambiente de amor y respeto”</a:t>
            </a:r>
            <a:endParaRPr lang="es-ES_tradnl" sz="5400" b="1" dirty="0">
              <a:solidFill>
                <a:schemeClr val="bg1"/>
              </a:solidFill>
              <a:latin typeface="Times New Roman" panose="02020603050405020304" pitchFamily="18" charset="0"/>
              <a:cs typeface="Times New Roman" panose="02020603050405020304" pitchFamily="18" charset="0"/>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6</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A7BE7D42-7D68-35EF-9AC1-C0BE356DECE4}"/>
              </a:ext>
            </a:extLst>
          </p:cNvPr>
          <p:cNvPicPr>
            <a:picLocks noChangeAspect="1"/>
          </p:cNvPicPr>
          <p:nvPr/>
        </p:nvPicPr>
        <p:blipFill>
          <a:blip r:embed="rId5" cstate="email">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p:blipFill>
        <p:spPr>
          <a:xfrm>
            <a:off x="2848985" y="874642"/>
            <a:ext cx="7022621" cy="3835429"/>
          </a:xfrm>
          <a:prstGeom prst="rect">
            <a:avLst/>
          </a:prstGeom>
          <a:solidFill>
            <a:srgbClr val="FFFFFF"/>
          </a:solidFill>
          <a:ln>
            <a:noFill/>
          </a:ln>
          <a:effectLst>
            <a:glow rad="127000">
              <a:schemeClr val="bg1"/>
            </a:glow>
            <a:outerShdw sx="102000" sy="102000" algn="ctr" rotWithShape="0">
              <a:prstClr val="black">
                <a:alpha val="40000"/>
              </a:prstClr>
            </a:outerShdw>
          </a:effectLst>
        </p:spPr>
      </p:pic>
    </p:spTree>
    <p:extLst>
      <p:ext uri="{BB962C8B-B14F-4D97-AF65-F5344CB8AC3E}">
        <p14:creationId xmlns:p14="http://schemas.microsoft.com/office/powerpoint/2010/main" val="403281481"/>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10035" y="7165798"/>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993909" y="448421"/>
            <a:ext cx="10985121" cy="2989723"/>
          </a:xfrm>
          <a:prstGeom prst="rect">
            <a:avLst/>
          </a:prstGeom>
        </p:spPr>
        <p:txBody>
          <a:bodyPr>
            <a:noAutofit/>
          </a:bodyPr>
          <a:lstStyle/>
          <a:p>
            <a:pPr algn="ctr"/>
            <a:r>
              <a:rPr lang="es-CO" sz="3200" dirty="0">
                <a:solidFill>
                  <a:schemeClr val="bg1"/>
                </a:solidFill>
                <a:latin typeface="Times New Roman" panose="02020603050405020304" pitchFamily="18" charset="0"/>
                <a:cs typeface="Times New Roman" panose="02020603050405020304" pitchFamily="18" charset="0"/>
              </a:rPr>
              <a:t>El </a:t>
            </a:r>
            <a:r>
              <a:rPr lang="es-CO" sz="3200" dirty="0">
                <a:solidFill>
                  <a:srgbClr val="FFC000"/>
                </a:solidFill>
                <a:latin typeface="Times New Roman" panose="02020603050405020304" pitchFamily="18" charset="0"/>
                <a:cs typeface="Times New Roman" panose="02020603050405020304" pitchFamily="18" charset="0"/>
              </a:rPr>
              <a:t>amor</a:t>
            </a:r>
            <a:r>
              <a:rPr lang="es-CO" sz="3200" dirty="0">
                <a:solidFill>
                  <a:schemeClr val="bg1"/>
                </a:solidFill>
                <a:latin typeface="Times New Roman" panose="02020603050405020304" pitchFamily="18" charset="0"/>
                <a:cs typeface="Times New Roman" panose="02020603050405020304" pitchFamily="18" charset="0"/>
              </a:rPr>
              <a:t> es un elemento principal de la crianza espiritual porque, como seguidores de Jesús, el amor es la base para todas nuestras relaciones. </a:t>
            </a:r>
            <a:br>
              <a:rPr lang="es-CO" sz="3200" dirty="0">
                <a:solidFill>
                  <a:schemeClr val="bg1"/>
                </a:solidFill>
                <a:latin typeface="Times New Roman" panose="02020603050405020304" pitchFamily="18" charset="0"/>
                <a:cs typeface="Times New Roman" panose="02020603050405020304" pitchFamily="18" charset="0"/>
              </a:rPr>
            </a:br>
            <a:br>
              <a:rPr lang="es-CO" sz="3200" dirty="0">
                <a:solidFill>
                  <a:schemeClr val="bg1"/>
                </a:solidFill>
                <a:latin typeface="Times New Roman" panose="02020603050405020304" pitchFamily="18" charset="0"/>
                <a:cs typeface="Times New Roman" panose="02020603050405020304" pitchFamily="18" charset="0"/>
              </a:rPr>
            </a:br>
            <a:r>
              <a:rPr lang="es-CO" sz="3200" dirty="0">
                <a:solidFill>
                  <a:schemeClr val="bg1"/>
                </a:solidFill>
                <a:latin typeface="Times New Roman" panose="02020603050405020304" pitchFamily="18" charset="0"/>
                <a:cs typeface="Times New Roman" panose="02020603050405020304" pitchFamily="18" charset="0"/>
              </a:rPr>
              <a:t>El</a:t>
            </a:r>
            <a:r>
              <a:rPr lang="es-CO" sz="3200" dirty="0">
                <a:solidFill>
                  <a:srgbClr val="FFC000"/>
                </a:solidFill>
                <a:latin typeface="Times New Roman" panose="02020603050405020304" pitchFamily="18" charset="0"/>
                <a:cs typeface="Times New Roman" panose="02020603050405020304" pitchFamily="18" charset="0"/>
              </a:rPr>
              <a:t> respeto </a:t>
            </a:r>
            <a:r>
              <a:rPr lang="es-CO" sz="3200" dirty="0">
                <a:solidFill>
                  <a:schemeClr val="bg1"/>
                </a:solidFill>
                <a:latin typeface="Times New Roman" panose="02020603050405020304" pitchFamily="18" charset="0"/>
                <a:cs typeface="Times New Roman" panose="02020603050405020304" pitchFamily="18" charset="0"/>
              </a:rPr>
              <a:t>también es muy importante porque es crucial para la forma en que amamos</a:t>
            </a:r>
            <a:endParaRPr lang="es-ES_tradnl" sz="3200" dirty="0">
              <a:solidFill>
                <a:schemeClr val="bg1"/>
              </a:solidFill>
              <a:latin typeface="Times New Roman" panose="02020603050405020304" pitchFamily="18" charset="0"/>
              <a:cs typeface="Times New Roman" panose="02020603050405020304" pitchFamily="18" charset="0"/>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6</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A7BE7D42-7D68-35EF-9AC1-C0BE356DECE4}"/>
              </a:ext>
            </a:extLst>
          </p:cNvPr>
          <p:cNvPicPr>
            <a:picLocks noChangeAspect="1"/>
          </p:cNvPicPr>
          <p:nvPr/>
        </p:nvPicPr>
        <p:blipFill>
          <a:blip r:embed="rId5" cstate="email">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p:blipFill>
        <p:spPr>
          <a:xfrm>
            <a:off x="4086069" y="4103653"/>
            <a:ext cx="4832662" cy="2639375"/>
          </a:xfrm>
          <a:prstGeom prst="rect">
            <a:avLst/>
          </a:prstGeom>
          <a:solidFill>
            <a:srgbClr val="FFFFFF"/>
          </a:solidFill>
          <a:ln>
            <a:noFill/>
          </a:ln>
          <a:effectLst>
            <a:glow rad="127000">
              <a:schemeClr val="bg1"/>
            </a:glow>
            <a:outerShdw sx="102000" sy="102000" algn="ctr" rotWithShape="0">
              <a:prstClr val="black">
                <a:alpha val="40000"/>
              </a:prstClr>
            </a:outerShdw>
          </a:effectLst>
        </p:spPr>
      </p:pic>
    </p:spTree>
    <p:extLst>
      <p:ext uri="{BB962C8B-B14F-4D97-AF65-F5344CB8AC3E}">
        <p14:creationId xmlns:p14="http://schemas.microsoft.com/office/powerpoint/2010/main" val="1569058051"/>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10035" y="7165798"/>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6877877" y="1768980"/>
            <a:ext cx="5286867" cy="3411066"/>
          </a:xfrm>
          <a:prstGeom prst="rect">
            <a:avLst/>
          </a:prstGeom>
        </p:spPr>
        <p:txBody>
          <a:bodyPr>
            <a:noAutofit/>
          </a:bodyPr>
          <a:lstStyle/>
          <a:p>
            <a:pPr algn="ctr"/>
            <a:r>
              <a:rPr lang="es-CO" sz="4000" dirty="0">
                <a:solidFill>
                  <a:schemeClr val="bg1"/>
                </a:solidFill>
                <a:latin typeface="Times New Roman" panose="02020603050405020304" pitchFamily="18" charset="0"/>
                <a:cs typeface="Times New Roman" panose="02020603050405020304" pitchFamily="18" charset="0"/>
              </a:rPr>
              <a:t>¿Cómo pueden los padres</a:t>
            </a:r>
            <a:br>
              <a:rPr lang="es-CO" sz="4000" dirty="0">
                <a:solidFill>
                  <a:schemeClr val="bg1"/>
                </a:solidFill>
                <a:latin typeface="Times New Roman" panose="02020603050405020304" pitchFamily="18" charset="0"/>
                <a:cs typeface="Times New Roman" panose="02020603050405020304" pitchFamily="18" charset="0"/>
              </a:rPr>
            </a:br>
            <a:r>
              <a:rPr lang="es-CO" sz="4000" dirty="0">
                <a:solidFill>
                  <a:schemeClr val="bg1"/>
                </a:solidFill>
                <a:latin typeface="Times New Roman" panose="02020603050405020304" pitchFamily="18" charset="0"/>
                <a:cs typeface="Times New Roman" panose="02020603050405020304" pitchFamily="18" charset="0"/>
              </a:rPr>
              <a:t>demostrar amor a sus hijos?</a:t>
            </a:r>
            <a:br>
              <a:rPr lang="es-CO" sz="4000" dirty="0">
                <a:solidFill>
                  <a:schemeClr val="bg1"/>
                </a:solidFill>
                <a:latin typeface="Times New Roman" panose="02020603050405020304" pitchFamily="18" charset="0"/>
                <a:cs typeface="Times New Roman" panose="02020603050405020304" pitchFamily="18" charset="0"/>
              </a:rPr>
            </a:br>
            <a:br>
              <a:rPr lang="es-CO" sz="4000" dirty="0">
                <a:solidFill>
                  <a:schemeClr val="bg1"/>
                </a:solidFill>
                <a:latin typeface="Times New Roman" panose="02020603050405020304" pitchFamily="18" charset="0"/>
                <a:cs typeface="Times New Roman" panose="02020603050405020304" pitchFamily="18" charset="0"/>
              </a:rPr>
            </a:br>
            <a:r>
              <a:rPr lang="es-CO" sz="4000" dirty="0">
                <a:solidFill>
                  <a:schemeClr val="bg1"/>
                </a:solidFill>
                <a:latin typeface="Times New Roman" panose="02020603050405020304" pitchFamily="18" charset="0"/>
                <a:cs typeface="Times New Roman" panose="02020603050405020304" pitchFamily="18" charset="0"/>
              </a:rPr>
              <a:t> </a:t>
            </a:r>
            <a:r>
              <a:rPr lang="es-CO" sz="4000" b="1" dirty="0">
                <a:solidFill>
                  <a:srgbClr val="FFC000"/>
                </a:solidFill>
                <a:latin typeface="Times New Roman" panose="02020603050405020304" pitchFamily="18" charset="0"/>
                <a:cs typeface="Times New Roman" panose="02020603050405020304" pitchFamily="18" charset="0"/>
              </a:rPr>
              <a:t>Respetándolos</a:t>
            </a:r>
            <a:endParaRPr lang="es-ES_tradnl" sz="4000" b="1" dirty="0">
              <a:solidFill>
                <a:srgbClr val="FFC000"/>
              </a:solidFill>
              <a:latin typeface="Times New Roman" panose="02020603050405020304" pitchFamily="18" charset="0"/>
              <a:cs typeface="Times New Roman" panose="02020603050405020304" pitchFamily="18" charset="0"/>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6</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A7BE7D42-7D68-35EF-9AC1-C0BE356DECE4}"/>
              </a:ext>
            </a:extLst>
          </p:cNvPr>
          <p:cNvPicPr>
            <a:picLocks noChangeAspect="1"/>
          </p:cNvPicPr>
          <p:nvPr/>
        </p:nvPicPr>
        <p:blipFill>
          <a:blip r:embed="rId5" cstate="email">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p:blipFill>
        <p:spPr>
          <a:xfrm rot="20570374">
            <a:off x="908576" y="2193513"/>
            <a:ext cx="5209360" cy="3090759"/>
          </a:xfrm>
          <a:prstGeom prst="rect">
            <a:avLst/>
          </a:prstGeom>
          <a:solidFill>
            <a:srgbClr val="FFFFFF"/>
          </a:solidFill>
          <a:ln>
            <a:noFill/>
          </a:ln>
          <a:effectLst>
            <a:glow rad="127000">
              <a:schemeClr val="bg1"/>
            </a:glow>
            <a:outerShdw sx="102000" sy="102000" algn="ctr" rotWithShape="0">
              <a:prstClr val="black">
                <a:alpha val="40000"/>
              </a:prstClr>
            </a:outerShdw>
          </a:effectLst>
        </p:spPr>
      </p:pic>
    </p:spTree>
    <p:extLst>
      <p:ext uri="{BB962C8B-B14F-4D97-AF65-F5344CB8AC3E}">
        <p14:creationId xmlns:p14="http://schemas.microsoft.com/office/powerpoint/2010/main" val="2359953320"/>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10035" y="7165798"/>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6502401" y="655982"/>
            <a:ext cx="5662344" cy="6042991"/>
          </a:xfrm>
          <a:prstGeom prst="rect">
            <a:avLst/>
          </a:prstGeom>
        </p:spPr>
        <p:txBody>
          <a:bodyPr>
            <a:noAutofit/>
          </a:bodyPr>
          <a:lstStyle/>
          <a:p>
            <a:pPr algn="l"/>
            <a:r>
              <a:rPr lang="es-CO" sz="3000" dirty="0">
                <a:solidFill>
                  <a:schemeClr val="bg1"/>
                </a:solidFill>
                <a:latin typeface="Times New Roman"/>
                <a:cs typeface="Times New Roman"/>
              </a:rPr>
              <a:t>Mientras experimentamos el gran amor de Dios por nosotros, somos llamados a compartir ese amor con los demás.</a:t>
            </a:r>
            <a:br>
              <a:rPr lang="es-CO" sz="3000" dirty="0">
                <a:solidFill>
                  <a:schemeClr val="bg1"/>
                </a:solidFill>
                <a:latin typeface="Times New Roman"/>
                <a:cs typeface="Times New Roman"/>
              </a:rPr>
            </a:br>
            <a:br>
              <a:rPr lang="es-CO" sz="3000" dirty="0">
                <a:solidFill>
                  <a:schemeClr val="bg1"/>
                </a:solidFill>
                <a:latin typeface="Times New Roman"/>
                <a:cs typeface="Times New Roman"/>
              </a:rPr>
            </a:br>
            <a:r>
              <a:rPr lang="es-CO" sz="3000" dirty="0">
                <a:solidFill>
                  <a:schemeClr val="bg1"/>
                </a:solidFill>
                <a:latin typeface="Times New Roman"/>
                <a:cs typeface="Times New Roman"/>
              </a:rPr>
              <a:t>¡Cada ser humano ha sido creado a imagen de Dios!</a:t>
            </a:r>
            <a:br>
              <a:rPr lang="es-CO" sz="3000" dirty="0">
                <a:solidFill>
                  <a:schemeClr val="bg1"/>
                </a:solidFill>
                <a:latin typeface="Times New Roman"/>
                <a:cs typeface="Times New Roman"/>
              </a:rPr>
            </a:br>
            <a:br>
              <a:rPr lang="es-CO" sz="3000" dirty="0">
                <a:solidFill>
                  <a:schemeClr val="bg1"/>
                </a:solidFill>
                <a:latin typeface="Times New Roman"/>
                <a:cs typeface="Times New Roman"/>
              </a:rPr>
            </a:br>
            <a:br>
              <a:rPr lang="es-CO" sz="3000" dirty="0">
                <a:solidFill>
                  <a:schemeClr val="bg1"/>
                </a:solidFill>
                <a:latin typeface="Times New Roman"/>
                <a:cs typeface="Times New Roman"/>
              </a:rPr>
            </a:br>
            <a:br>
              <a:rPr lang="es-CO" sz="3000" dirty="0">
                <a:solidFill>
                  <a:schemeClr val="bg1"/>
                </a:solidFill>
                <a:latin typeface="Times New Roman"/>
                <a:cs typeface="Times New Roman"/>
              </a:rPr>
            </a:br>
            <a:endParaRPr lang="es-ES_tradnl" sz="3000" dirty="0">
              <a:solidFill>
                <a:schemeClr val="bg1"/>
              </a:solidFill>
              <a:latin typeface="Times New Roman"/>
              <a:cs typeface="Times New Roman"/>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6</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A7BE7D42-7D68-35EF-9AC1-C0BE356DECE4}"/>
              </a:ext>
            </a:extLst>
          </p:cNvPr>
          <p:cNvPicPr>
            <a:picLocks noChangeAspect="1"/>
          </p:cNvPicPr>
          <p:nvPr/>
        </p:nvPicPr>
        <p:blipFill>
          <a:blip r:embed="rId5" cstate="email">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p:blipFill>
        <p:spPr>
          <a:xfrm rot="20570374">
            <a:off x="880007" y="2263868"/>
            <a:ext cx="4771642" cy="2831057"/>
          </a:xfrm>
          <a:prstGeom prst="rect">
            <a:avLst/>
          </a:prstGeom>
          <a:solidFill>
            <a:srgbClr val="FFFFFF"/>
          </a:solidFill>
          <a:ln>
            <a:noFill/>
          </a:ln>
          <a:effectLst>
            <a:glow rad="127000">
              <a:schemeClr val="bg1"/>
            </a:glow>
            <a:outerShdw sx="102000" sy="102000" algn="ctr" rotWithShape="0">
              <a:prstClr val="black">
                <a:alpha val="40000"/>
              </a:prstClr>
            </a:outerShdw>
          </a:effectLst>
        </p:spPr>
      </p:pic>
    </p:spTree>
    <p:extLst>
      <p:ext uri="{BB962C8B-B14F-4D97-AF65-F5344CB8AC3E}">
        <p14:creationId xmlns:p14="http://schemas.microsoft.com/office/powerpoint/2010/main" val="1181327789"/>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10035" y="7165798"/>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6877877" y="886990"/>
            <a:ext cx="5286867" cy="5728683"/>
          </a:xfrm>
          <a:prstGeom prst="rect">
            <a:avLst/>
          </a:prstGeom>
        </p:spPr>
        <p:txBody>
          <a:bodyPr>
            <a:noAutofit/>
          </a:bodyPr>
          <a:lstStyle/>
          <a:p>
            <a:pPr algn="l"/>
            <a:r>
              <a:rPr lang="es-CO" sz="3200" b="1" dirty="0">
                <a:solidFill>
                  <a:schemeClr val="bg1"/>
                </a:solidFill>
                <a:latin typeface="Times New Roman"/>
                <a:cs typeface="Times New Roman"/>
              </a:rPr>
              <a:t>EL AMOR DIVINO (ÁGAPE) de los padres espirituales es: </a:t>
            </a:r>
            <a:br>
              <a:rPr lang="es-CO" sz="3200" dirty="0">
                <a:solidFill>
                  <a:schemeClr val="bg1"/>
                </a:solidFill>
                <a:latin typeface="Times New Roman" panose="02020603050405020304" pitchFamily="18" charset="0"/>
                <a:cs typeface="Times New Roman" panose="02020603050405020304" pitchFamily="18" charset="0"/>
              </a:rPr>
            </a:br>
            <a:r>
              <a:rPr lang="es-CO" sz="3200" dirty="0">
                <a:solidFill>
                  <a:schemeClr val="bg1"/>
                </a:solidFill>
                <a:latin typeface="Times New Roman"/>
                <a:cs typeface="Times New Roman"/>
              </a:rPr>
              <a:t> </a:t>
            </a:r>
            <a:br>
              <a:rPr lang="es-CO" sz="3200" dirty="0">
                <a:solidFill>
                  <a:schemeClr val="bg1"/>
                </a:solidFill>
                <a:latin typeface="Times New Roman" panose="02020603050405020304" pitchFamily="18" charset="0"/>
                <a:cs typeface="Times New Roman" panose="02020603050405020304" pitchFamily="18" charset="0"/>
              </a:rPr>
            </a:br>
            <a:r>
              <a:rPr lang="es-CO" sz="3200" dirty="0">
                <a:solidFill>
                  <a:schemeClr val="bg1"/>
                </a:solidFill>
                <a:latin typeface="Times New Roman"/>
                <a:cs typeface="Times New Roman"/>
              </a:rPr>
              <a:t>- ACTIVO</a:t>
            </a:r>
            <a:br>
              <a:rPr lang="es-CO" sz="3200" dirty="0">
                <a:solidFill>
                  <a:schemeClr val="bg1"/>
                </a:solidFill>
                <a:latin typeface="Times New Roman" panose="02020603050405020304" pitchFamily="18" charset="0"/>
                <a:cs typeface="Times New Roman" panose="02020603050405020304" pitchFamily="18" charset="0"/>
              </a:rPr>
            </a:br>
            <a:r>
              <a:rPr lang="es-CO" sz="3200" dirty="0">
                <a:solidFill>
                  <a:schemeClr val="bg1"/>
                </a:solidFill>
                <a:latin typeface="Times New Roman"/>
                <a:cs typeface="Times New Roman"/>
              </a:rPr>
              <a:t> </a:t>
            </a:r>
            <a:br>
              <a:rPr lang="es-CO" sz="3200" dirty="0">
                <a:solidFill>
                  <a:schemeClr val="bg1"/>
                </a:solidFill>
                <a:latin typeface="Times New Roman" panose="02020603050405020304" pitchFamily="18" charset="0"/>
                <a:cs typeface="Times New Roman" panose="02020603050405020304" pitchFamily="18" charset="0"/>
              </a:rPr>
            </a:br>
            <a:r>
              <a:rPr lang="es-CO" sz="3200" dirty="0">
                <a:solidFill>
                  <a:schemeClr val="bg1"/>
                </a:solidFill>
                <a:latin typeface="Times New Roman"/>
                <a:cs typeface="Times New Roman"/>
              </a:rPr>
              <a:t>- INCONDICIONAL</a:t>
            </a:r>
            <a:br>
              <a:rPr lang="es-CO" sz="3200" dirty="0">
                <a:solidFill>
                  <a:schemeClr val="bg1"/>
                </a:solidFill>
                <a:latin typeface="Times New Roman" panose="02020603050405020304" pitchFamily="18" charset="0"/>
                <a:cs typeface="Times New Roman" panose="02020603050405020304" pitchFamily="18" charset="0"/>
              </a:rPr>
            </a:br>
            <a:r>
              <a:rPr lang="es-CO" sz="3200" dirty="0">
                <a:solidFill>
                  <a:schemeClr val="bg1"/>
                </a:solidFill>
                <a:latin typeface="Times New Roman"/>
                <a:cs typeface="Times New Roman"/>
              </a:rPr>
              <a:t> </a:t>
            </a:r>
            <a:br>
              <a:rPr lang="es-CO" sz="3200" dirty="0">
                <a:solidFill>
                  <a:schemeClr val="bg1"/>
                </a:solidFill>
                <a:latin typeface="Times New Roman" panose="02020603050405020304" pitchFamily="18" charset="0"/>
                <a:cs typeface="Times New Roman" panose="02020603050405020304" pitchFamily="18" charset="0"/>
              </a:rPr>
            </a:br>
            <a:r>
              <a:rPr lang="es-CO" sz="3200" dirty="0">
                <a:solidFill>
                  <a:schemeClr val="bg1"/>
                </a:solidFill>
                <a:latin typeface="Times New Roman"/>
                <a:cs typeface="Times New Roman"/>
              </a:rPr>
              <a:t>- SE CENTRA EN EL BIEN DE LOS DEMÁS </a:t>
            </a:r>
            <a:br>
              <a:rPr lang="es-CO" sz="3200" dirty="0">
                <a:solidFill>
                  <a:schemeClr val="bg1"/>
                </a:solidFill>
                <a:latin typeface="Times New Roman" panose="02020603050405020304" pitchFamily="18" charset="0"/>
                <a:cs typeface="Times New Roman" panose="02020603050405020304" pitchFamily="18" charset="0"/>
              </a:rPr>
            </a:br>
            <a:r>
              <a:rPr lang="es-CO" sz="3200" dirty="0">
                <a:solidFill>
                  <a:schemeClr val="bg1"/>
                </a:solidFill>
                <a:latin typeface="Times New Roman"/>
                <a:cs typeface="Times New Roman"/>
              </a:rPr>
              <a:t> </a:t>
            </a:r>
            <a:br>
              <a:rPr lang="es-CO" sz="3200" dirty="0">
                <a:solidFill>
                  <a:schemeClr val="bg1"/>
                </a:solidFill>
                <a:latin typeface="Times New Roman" panose="02020603050405020304" pitchFamily="18" charset="0"/>
                <a:cs typeface="Times New Roman" panose="02020603050405020304" pitchFamily="18" charset="0"/>
              </a:rPr>
            </a:br>
            <a:r>
              <a:rPr lang="es-CO" sz="3200" dirty="0">
                <a:solidFill>
                  <a:schemeClr val="bg1"/>
                </a:solidFill>
                <a:latin typeface="Times New Roman"/>
                <a:cs typeface="Times New Roman"/>
              </a:rPr>
              <a:t>- es Sacrificial</a:t>
            </a:r>
            <a:br>
              <a:rPr lang="es-CO" sz="3600" dirty="0">
                <a:solidFill>
                  <a:schemeClr val="bg1"/>
                </a:solidFill>
                <a:latin typeface="Times New Roman"/>
                <a:cs typeface="Times New Roman"/>
              </a:rPr>
            </a:br>
            <a:endParaRPr lang="es-ES_tradnl" sz="3600" dirty="0">
              <a:solidFill>
                <a:schemeClr val="bg1"/>
              </a:solidFill>
              <a:latin typeface="Times New Roman"/>
              <a:cs typeface="Times New Roman"/>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6</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A7BE7D42-7D68-35EF-9AC1-C0BE356DECE4}"/>
              </a:ext>
            </a:extLst>
          </p:cNvPr>
          <p:cNvPicPr>
            <a:picLocks noChangeAspect="1"/>
          </p:cNvPicPr>
          <p:nvPr/>
        </p:nvPicPr>
        <p:blipFill>
          <a:blip r:embed="rId5" cstate="email">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p:blipFill>
        <p:spPr>
          <a:xfrm rot="20570374">
            <a:off x="908576" y="2193513"/>
            <a:ext cx="5209360" cy="3090759"/>
          </a:xfrm>
          <a:prstGeom prst="rect">
            <a:avLst/>
          </a:prstGeom>
          <a:solidFill>
            <a:srgbClr val="FFFFFF"/>
          </a:solidFill>
          <a:ln>
            <a:noFill/>
          </a:ln>
          <a:effectLst>
            <a:glow rad="127000">
              <a:schemeClr val="bg1"/>
            </a:glow>
            <a:outerShdw sx="102000" sy="102000" algn="ctr" rotWithShape="0">
              <a:prstClr val="black">
                <a:alpha val="40000"/>
              </a:prstClr>
            </a:outerShdw>
          </a:effectLst>
        </p:spPr>
      </p:pic>
    </p:spTree>
    <p:extLst>
      <p:ext uri="{BB962C8B-B14F-4D97-AF65-F5344CB8AC3E}">
        <p14:creationId xmlns:p14="http://schemas.microsoft.com/office/powerpoint/2010/main" val="600131433"/>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25044" y="7005453"/>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448787" y="2345621"/>
            <a:ext cx="4685922" cy="2411468"/>
          </a:xfrm>
          <a:prstGeom prst="rect">
            <a:avLst/>
          </a:prstGeom>
        </p:spPr>
        <p:txBody>
          <a:bodyPr>
            <a:noAutofit/>
          </a:bodyPr>
          <a:lstStyle/>
          <a:p>
            <a:pPr algn="l"/>
            <a:r>
              <a:rPr lang="es-CO" sz="4800" b="1" dirty="0">
                <a:solidFill>
                  <a:srgbClr val="FFC000"/>
                </a:solidFill>
                <a:latin typeface="Times New Roman"/>
                <a:cs typeface="Times New Roman"/>
              </a:rPr>
              <a:t>Actividad #1</a:t>
            </a:r>
            <a:br>
              <a:rPr lang="es-CO" sz="3600" b="1" dirty="0">
                <a:solidFill>
                  <a:schemeClr val="bg1"/>
                </a:solidFill>
                <a:latin typeface="Times New Roman"/>
                <a:cs typeface="Times New Roman"/>
              </a:rPr>
            </a:br>
            <a:br>
              <a:rPr lang="es-CO" sz="3600" b="1" dirty="0">
                <a:solidFill>
                  <a:schemeClr val="bg1"/>
                </a:solidFill>
                <a:latin typeface="Times New Roman"/>
                <a:cs typeface="Times New Roman"/>
              </a:rPr>
            </a:br>
            <a:endParaRPr lang="es-ES_tradnl" sz="3600" b="1" dirty="0">
              <a:solidFill>
                <a:schemeClr val="bg1"/>
              </a:solidFill>
              <a:latin typeface="Times New Roman"/>
              <a:cs typeface="Times New Roman"/>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6</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hape 154">
            <a:extLst>
              <a:ext uri="{FF2B5EF4-FFF2-40B4-BE49-F238E27FC236}">
                <a16:creationId xmlns:a16="http://schemas.microsoft.com/office/drawing/2014/main" id="{62E4F182-B2E5-0226-FE2A-B7F1F935E2DA}"/>
              </a:ext>
            </a:extLst>
          </p:cNvPr>
          <p:cNvSpPr txBox="1">
            <a:spLocks/>
          </p:cNvSpPr>
          <p:nvPr/>
        </p:nvSpPr>
        <p:spPr>
          <a:xfrm>
            <a:off x="5577280" y="594384"/>
            <a:ext cx="6855043" cy="578354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r" defTabSz="584200" rtl="0" latinLnBrk="0">
              <a:lnSpc>
                <a:spcPct val="80000"/>
              </a:lnSpc>
              <a:spcBef>
                <a:spcPts val="0"/>
              </a:spcBef>
              <a:spcAft>
                <a:spcPts val="0"/>
              </a:spcAft>
              <a:buClrTx/>
              <a:buSzTx/>
              <a:buFontTx/>
              <a:buNone/>
              <a:tabLst/>
              <a:defRPr sz="12100" b="0" i="0" u="none" strike="noStrike" cap="all" spc="0" baseline="0">
                <a:ln>
                  <a:noFill/>
                </a:ln>
                <a:solidFill>
                  <a:srgbClr val="5C5C5C"/>
                </a:solidFill>
                <a:uFillTx/>
                <a:latin typeface="+mn-lt"/>
                <a:ea typeface="+mn-ea"/>
                <a:cs typeface="+mn-cs"/>
                <a:sym typeface="DIN Condensed"/>
              </a:defRPr>
            </a:lvl1pPr>
            <a:lvl2pPr marL="0" marR="0" indent="228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2pPr>
            <a:lvl3pPr marL="0" marR="0" indent="457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3pPr>
            <a:lvl4pPr marL="0" marR="0" indent="685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4pPr>
            <a:lvl5pPr marL="0" marR="0" indent="9144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5pPr>
            <a:lvl6pPr marL="0" marR="0" indent="11430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6pPr>
            <a:lvl7pPr marL="0" marR="0" indent="1371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7pPr>
            <a:lvl8pPr marL="0" marR="0" indent="1600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8pPr>
            <a:lvl9pPr marL="0" marR="0" indent="1828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9pPr>
          </a:lstStyle>
          <a:p>
            <a:pPr marL="342900" indent="-342900" algn="l" hangingPunct="1">
              <a:buFont typeface="Arial" panose="020B0604020202020204" pitchFamily="34" charset="0"/>
              <a:buChar char="•"/>
            </a:pPr>
            <a:endParaRPr lang="es-CO" sz="2600" dirty="0">
              <a:solidFill>
                <a:schemeClr val="bg1"/>
              </a:solidFill>
              <a:latin typeface="Times New Roman"/>
              <a:cs typeface="Times New Roman"/>
            </a:endParaRPr>
          </a:p>
          <a:p>
            <a:pPr marL="342900" indent="-342900" algn="l" hangingPunct="1">
              <a:buFont typeface="Arial" panose="020B0604020202020204" pitchFamily="34" charset="0"/>
              <a:buChar char="•"/>
            </a:pPr>
            <a:endParaRPr lang="es-CO" sz="2600" dirty="0">
              <a:solidFill>
                <a:schemeClr val="bg1"/>
              </a:solidFill>
              <a:latin typeface="Times New Roman"/>
              <a:cs typeface="Times New Roman"/>
            </a:endParaRPr>
          </a:p>
          <a:p>
            <a:pPr marL="342900" indent="-342900" algn="l" hangingPunct="1">
              <a:buFont typeface="Arial" panose="020B0604020202020204" pitchFamily="34" charset="0"/>
              <a:buChar char="•"/>
            </a:pPr>
            <a:endParaRPr lang="es-CO" sz="2600" dirty="0">
              <a:solidFill>
                <a:schemeClr val="bg1"/>
              </a:solidFill>
              <a:latin typeface="Times New Roman"/>
              <a:cs typeface="Times New Roman"/>
            </a:endParaRPr>
          </a:p>
          <a:p>
            <a:pPr marL="342900" indent="-342900" algn="l" hangingPunct="1">
              <a:buFont typeface="Arial" panose="020B0604020202020204" pitchFamily="34" charset="0"/>
              <a:buChar char="•"/>
            </a:pPr>
            <a:endParaRPr lang="es-CO" sz="2400" dirty="0">
              <a:solidFill>
                <a:schemeClr val="bg1"/>
              </a:solidFill>
              <a:latin typeface="Times New Roman"/>
              <a:cs typeface="Times New Roman"/>
            </a:endParaRPr>
          </a:p>
          <a:p>
            <a:pPr algn="l" hangingPunct="1"/>
            <a:r>
              <a:rPr lang="es-CO" sz="2400" dirty="0">
                <a:solidFill>
                  <a:schemeClr val="bg1"/>
                </a:solidFill>
                <a:latin typeface="Times New Roman"/>
                <a:cs typeface="Times New Roman"/>
              </a:rPr>
              <a:t>Lea Romanos 5:8 y Romanos 2:4. luego comparta con los miembros del grupo su opinión:</a:t>
            </a:r>
          </a:p>
          <a:p>
            <a:pPr algn="l" hangingPunct="1"/>
            <a:endParaRPr lang="es-CO" sz="2400" dirty="0">
              <a:solidFill>
                <a:schemeClr val="bg1"/>
              </a:solidFill>
              <a:latin typeface="Times New Roman"/>
              <a:cs typeface="Times New Roman"/>
            </a:endParaRPr>
          </a:p>
          <a:p>
            <a:pPr marL="342900" indent="-342900" algn="l" hangingPunct="1">
              <a:buFont typeface="Arial" panose="020B0604020202020204" pitchFamily="34" charset="0"/>
              <a:buChar char="•"/>
            </a:pPr>
            <a:r>
              <a:rPr lang="es-CO" sz="2400" dirty="0">
                <a:solidFill>
                  <a:schemeClr val="bg1"/>
                </a:solidFill>
                <a:latin typeface="Times New Roman"/>
                <a:cs typeface="Times New Roman"/>
              </a:rPr>
              <a:t>¿Qué nos enseñan estos versículos acerca de cómo Dios nos ama?</a:t>
            </a:r>
          </a:p>
          <a:p>
            <a:pPr algn="l" hangingPunct="1"/>
            <a:endParaRPr lang="es-CO" sz="2400" dirty="0">
              <a:solidFill>
                <a:schemeClr val="bg1"/>
              </a:solidFill>
              <a:latin typeface="Times New Roman"/>
              <a:cs typeface="Times New Roman"/>
            </a:endParaRPr>
          </a:p>
          <a:p>
            <a:pPr marL="342900" indent="-342900" algn="l" hangingPunct="1">
              <a:buFont typeface="Arial" panose="020B0604020202020204" pitchFamily="34" charset="0"/>
              <a:buChar char="•"/>
            </a:pPr>
            <a:r>
              <a:rPr lang="es-CO" sz="2400" dirty="0">
                <a:solidFill>
                  <a:schemeClr val="bg1"/>
                </a:solidFill>
                <a:latin typeface="Times New Roman"/>
                <a:cs typeface="Times New Roman"/>
              </a:rPr>
              <a:t>¿Como podemos amar a otros, de la misma manera en que Dios nos</a:t>
            </a:r>
          </a:p>
          <a:p>
            <a:pPr algn="l" hangingPunct="1"/>
            <a:r>
              <a:rPr lang="es-CO" sz="2400" dirty="0">
                <a:solidFill>
                  <a:schemeClr val="bg1"/>
                </a:solidFill>
                <a:latin typeface="Times New Roman"/>
                <a:cs typeface="Times New Roman"/>
              </a:rPr>
              <a:t>     ama?</a:t>
            </a:r>
          </a:p>
          <a:p>
            <a:pPr algn="l" hangingPunct="1"/>
            <a:endParaRPr lang="es-CO" sz="2400" dirty="0">
              <a:solidFill>
                <a:schemeClr val="bg1"/>
              </a:solidFill>
              <a:latin typeface="Times New Roman"/>
              <a:cs typeface="Times New Roman"/>
            </a:endParaRPr>
          </a:p>
          <a:p>
            <a:pPr algn="l" hangingPunct="1"/>
            <a:r>
              <a:rPr lang="es-CO" sz="2400" dirty="0">
                <a:solidFill>
                  <a:schemeClr val="bg1"/>
                </a:solidFill>
                <a:latin typeface="Times New Roman"/>
                <a:cs typeface="Times New Roman"/>
              </a:rPr>
              <a:t>Invite a los participantes a compartir sus opiniones. Si es posible, comparta su propia experiencia respecto a cómo Dios continúa enseñándole a amar a los demás como Él lo hace, especialmente a sus hijos.</a:t>
            </a:r>
          </a:p>
          <a:p>
            <a:pPr algn="l" hangingPunct="1"/>
            <a:endParaRPr lang="es-CO" sz="2300" b="1" dirty="0">
              <a:solidFill>
                <a:schemeClr val="bg1"/>
              </a:solidFill>
              <a:latin typeface="Times New Roman"/>
              <a:cs typeface="Times New Roman"/>
            </a:endParaRPr>
          </a:p>
          <a:p>
            <a:pPr algn="ctr" hangingPunct="1"/>
            <a:r>
              <a:rPr lang="es-CO" sz="1800" dirty="0">
                <a:solidFill>
                  <a:schemeClr val="bg1"/>
                </a:solidFill>
                <a:latin typeface="Times New Roman"/>
                <a:cs typeface="Times New Roman"/>
              </a:rPr>
              <a:t>(Cuaderno de actividades – página 12)</a:t>
            </a:r>
          </a:p>
        </p:txBody>
      </p:sp>
    </p:spTree>
    <p:extLst>
      <p:ext uri="{BB962C8B-B14F-4D97-AF65-F5344CB8AC3E}">
        <p14:creationId xmlns:p14="http://schemas.microsoft.com/office/powerpoint/2010/main" val="3938179222"/>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25044" y="7005453"/>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448787" y="2345621"/>
            <a:ext cx="4685922" cy="2411468"/>
          </a:xfrm>
          <a:prstGeom prst="rect">
            <a:avLst/>
          </a:prstGeom>
        </p:spPr>
        <p:txBody>
          <a:bodyPr>
            <a:noAutofit/>
          </a:bodyPr>
          <a:lstStyle/>
          <a:p>
            <a:pPr algn="l"/>
            <a:r>
              <a:rPr lang="es-CO" sz="4800" b="1" dirty="0">
                <a:solidFill>
                  <a:srgbClr val="FFC000"/>
                </a:solidFill>
                <a:latin typeface="Times New Roman"/>
                <a:cs typeface="Times New Roman"/>
              </a:rPr>
              <a:t>Actividad #2</a:t>
            </a:r>
            <a:br>
              <a:rPr lang="es-CO" sz="3600" b="1" dirty="0">
                <a:solidFill>
                  <a:schemeClr val="bg1"/>
                </a:solidFill>
                <a:latin typeface="Times New Roman"/>
                <a:cs typeface="Times New Roman"/>
              </a:rPr>
            </a:br>
            <a:br>
              <a:rPr lang="es-CO" sz="3600" b="1" dirty="0">
                <a:solidFill>
                  <a:schemeClr val="bg1"/>
                </a:solidFill>
                <a:latin typeface="Times New Roman"/>
                <a:cs typeface="Times New Roman"/>
              </a:rPr>
            </a:br>
            <a:endParaRPr lang="es-ES_tradnl" sz="3600" b="1" dirty="0">
              <a:solidFill>
                <a:schemeClr val="bg1"/>
              </a:solidFill>
              <a:latin typeface="Times New Roman"/>
              <a:cs typeface="Times New Roman"/>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6</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hape 154">
            <a:extLst>
              <a:ext uri="{FF2B5EF4-FFF2-40B4-BE49-F238E27FC236}">
                <a16:creationId xmlns:a16="http://schemas.microsoft.com/office/drawing/2014/main" id="{62E4F182-B2E5-0226-FE2A-B7F1F935E2DA}"/>
              </a:ext>
            </a:extLst>
          </p:cNvPr>
          <p:cNvSpPr txBox="1">
            <a:spLocks/>
          </p:cNvSpPr>
          <p:nvPr/>
        </p:nvSpPr>
        <p:spPr>
          <a:xfrm>
            <a:off x="5577280" y="594385"/>
            <a:ext cx="6855043" cy="529889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Autofit/>
          </a:bodyPr>
          <a:lstStyle>
            <a:lvl1pPr marL="0" marR="0" indent="0" algn="r" defTabSz="584200" rtl="0" latinLnBrk="0">
              <a:lnSpc>
                <a:spcPct val="80000"/>
              </a:lnSpc>
              <a:spcBef>
                <a:spcPts val="0"/>
              </a:spcBef>
              <a:spcAft>
                <a:spcPts val="0"/>
              </a:spcAft>
              <a:buClrTx/>
              <a:buSzTx/>
              <a:buFontTx/>
              <a:buNone/>
              <a:tabLst/>
              <a:defRPr sz="12100" b="0" i="0" u="none" strike="noStrike" cap="all" spc="0" baseline="0">
                <a:ln>
                  <a:noFill/>
                </a:ln>
                <a:solidFill>
                  <a:srgbClr val="5C5C5C"/>
                </a:solidFill>
                <a:uFillTx/>
                <a:latin typeface="+mn-lt"/>
                <a:ea typeface="+mn-ea"/>
                <a:cs typeface="+mn-cs"/>
                <a:sym typeface="DIN Condensed"/>
              </a:defRPr>
            </a:lvl1pPr>
            <a:lvl2pPr marL="0" marR="0" indent="228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2pPr>
            <a:lvl3pPr marL="0" marR="0" indent="457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3pPr>
            <a:lvl4pPr marL="0" marR="0" indent="685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4pPr>
            <a:lvl5pPr marL="0" marR="0" indent="9144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5pPr>
            <a:lvl6pPr marL="0" marR="0" indent="11430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6pPr>
            <a:lvl7pPr marL="0" marR="0" indent="1371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7pPr>
            <a:lvl8pPr marL="0" marR="0" indent="1600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8pPr>
            <a:lvl9pPr marL="0" marR="0" indent="1828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9pPr>
          </a:lstStyle>
          <a:p>
            <a:pPr marL="342900" indent="-342900" algn="l" hangingPunct="1">
              <a:buFont typeface="Arial" panose="020B0604020202020204" pitchFamily="34" charset="0"/>
              <a:buChar char="•"/>
            </a:pPr>
            <a:endParaRPr lang="es-CO" sz="2600" dirty="0">
              <a:solidFill>
                <a:schemeClr val="bg1"/>
              </a:solidFill>
              <a:latin typeface="Times New Roman"/>
              <a:cs typeface="Times New Roman"/>
            </a:endParaRPr>
          </a:p>
          <a:p>
            <a:pPr marL="342900" indent="-342900" algn="l" hangingPunct="1">
              <a:buFont typeface="Arial" panose="020B0604020202020204" pitchFamily="34" charset="0"/>
              <a:buChar char="•"/>
            </a:pPr>
            <a:endParaRPr lang="es-CO" sz="2600" dirty="0">
              <a:solidFill>
                <a:schemeClr val="bg1"/>
              </a:solidFill>
              <a:latin typeface="Times New Roman"/>
              <a:cs typeface="Times New Roman"/>
            </a:endParaRPr>
          </a:p>
          <a:p>
            <a:pPr marL="342900" indent="-342900" algn="l" hangingPunct="1">
              <a:buFont typeface="Arial" panose="020B0604020202020204" pitchFamily="34" charset="0"/>
              <a:buChar char="•"/>
            </a:pPr>
            <a:endParaRPr lang="es-CO" sz="2600" dirty="0">
              <a:solidFill>
                <a:schemeClr val="bg1"/>
              </a:solidFill>
              <a:latin typeface="Times New Roman"/>
              <a:cs typeface="Times New Roman"/>
            </a:endParaRPr>
          </a:p>
          <a:p>
            <a:pPr marL="342900" indent="-342900" algn="l" hangingPunct="1">
              <a:buFont typeface="Arial" panose="020B0604020202020204" pitchFamily="34" charset="0"/>
              <a:buChar char="•"/>
            </a:pPr>
            <a:endParaRPr lang="es-CO" sz="2400" dirty="0">
              <a:solidFill>
                <a:schemeClr val="bg1"/>
              </a:solidFill>
              <a:latin typeface="Times New Roman"/>
              <a:cs typeface="Times New Roman"/>
            </a:endParaRPr>
          </a:p>
          <a:p>
            <a:pPr marL="342900" indent="-342900" algn="l" hangingPunct="1">
              <a:buFont typeface="Arial" panose="020B0604020202020204" pitchFamily="34" charset="0"/>
              <a:buChar char="•"/>
            </a:pPr>
            <a:r>
              <a:rPr lang="es-CO" sz="2400" dirty="0">
                <a:solidFill>
                  <a:schemeClr val="bg1"/>
                </a:solidFill>
                <a:latin typeface="Times New Roman"/>
                <a:cs typeface="Times New Roman"/>
              </a:rPr>
              <a:t>Mencione una cosa que aprendió en esta sesión que puede usar para</a:t>
            </a:r>
          </a:p>
          <a:p>
            <a:pPr algn="l" hangingPunct="1"/>
            <a:r>
              <a:rPr lang="es-CO" sz="2400" dirty="0">
                <a:solidFill>
                  <a:schemeClr val="bg1"/>
                </a:solidFill>
                <a:latin typeface="Times New Roman"/>
                <a:cs typeface="Times New Roman"/>
              </a:rPr>
              <a:t>compartir su amor incondicional con sus hijos. Escriba eso en su cuaderno de actividades.</a:t>
            </a:r>
          </a:p>
          <a:p>
            <a:pPr algn="l" hangingPunct="1"/>
            <a:endParaRPr lang="es-CO" sz="2400" dirty="0">
              <a:solidFill>
                <a:schemeClr val="bg1"/>
              </a:solidFill>
              <a:latin typeface="Times New Roman"/>
              <a:cs typeface="Times New Roman"/>
            </a:endParaRPr>
          </a:p>
          <a:p>
            <a:pPr algn="l" hangingPunct="1"/>
            <a:r>
              <a:rPr lang="es-CO" sz="2400" dirty="0">
                <a:solidFill>
                  <a:schemeClr val="bg1"/>
                </a:solidFill>
                <a:latin typeface="Times New Roman"/>
                <a:cs typeface="Times New Roman"/>
              </a:rPr>
              <a:t>Dé a los participantes 2 minutos para escribir sus respuestas. Invite a algunos participantes a compartir sus pensamientos con el grupo. Si es posible, comparta una cosa que usted como maestro ha aprendido.</a:t>
            </a:r>
          </a:p>
          <a:p>
            <a:pPr algn="l" hangingPunct="1"/>
            <a:endParaRPr lang="es-CO" sz="2400" b="1" dirty="0">
              <a:solidFill>
                <a:schemeClr val="bg1"/>
              </a:solidFill>
              <a:latin typeface="Times New Roman"/>
              <a:cs typeface="Times New Roman"/>
            </a:endParaRPr>
          </a:p>
          <a:p>
            <a:pPr algn="l" hangingPunct="1"/>
            <a:endParaRPr lang="es-CO" sz="2300" b="1" dirty="0">
              <a:solidFill>
                <a:schemeClr val="bg1"/>
              </a:solidFill>
              <a:latin typeface="Times New Roman"/>
              <a:cs typeface="Times New Roman"/>
            </a:endParaRPr>
          </a:p>
          <a:p>
            <a:pPr algn="ctr" hangingPunct="1"/>
            <a:r>
              <a:rPr lang="es-CO" sz="1800" dirty="0">
                <a:solidFill>
                  <a:schemeClr val="bg1"/>
                </a:solidFill>
                <a:latin typeface="Times New Roman"/>
                <a:cs typeface="Times New Roman"/>
              </a:rPr>
              <a:t>(Cuaderno de actividades – página 12)</a:t>
            </a:r>
          </a:p>
        </p:txBody>
      </p:sp>
    </p:spTree>
    <p:extLst>
      <p:ext uri="{BB962C8B-B14F-4D97-AF65-F5344CB8AC3E}">
        <p14:creationId xmlns:p14="http://schemas.microsoft.com/office/powerpoint/2010/main" val="4268131934"/>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10035" y="7165798"/>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810035" y="2587802"/>
            <a:ext cx="11354710" cy="4259943"/>
          </a:xfrm>
          <a:prstGeom prst="rect">
            <a:avLst/>
          </a:prstGeom>
        </p:spPr>
        <p:txBody>
          <a:bodyPr>
            <a:noAutofit/>
          </a:bodyPr>
          <a:lstStyle/>
          <a:p>
            <a:pPr algn="ctr"/>
            <a:r>
              <a:rPr lang="es-CO" sz="9600" b="1" dirty="0">
                <a:solidFill>
                  <a:srgbClr val="10E4FF"/>
                </a:solidFill>
                <a:latin typeface="Times New Roman" panose="02020603050405020304" pitchFamily="18" charset="0"/>
                <a:cs typeface="Times New Roman" panose="02020603050405020304" pitchFamily="18" charset="0"/>
              </a:rPr>
              <a:t>Receso</a:t>
            </a:r>
            <a:br>
              <a:rPr lang="es-CO" sz="8800" b="1" dirty="0">
                <a:solidFill>
                  <a:schemeClr val="bg1"/>
                </a:solidFill>
                <a:latin typeface="Times New Roman" panose="02020603050405020304" pitchFamily="18" charset="0"/>
                <a:cs typeface="Times New Roman" panose="02020603050405020304" pitchFamily="18" charset="0"/>
              </a:rPr>
            </a:br>
            <a:br>
              <a:rPr lang="es-CO" sz="5400" b="1" dirty="0">
                <a:solidFill>
                  <a:schemeClr val="bg1"/>
                </a:solidFill>
                <a:latin typeface="Times New Roman" panose="02020603050405020304" pitchFamily="18" charset="0"/>
                <a:cs typeface="Times New Roman" panose="02020603050405020304" pitchFamily="18" charset="0"/>
              </a:rPr>
            </a:br>
            <a:br>
              <a:rPr lang="es-CO" sz="5400" b="1" dirty="0">
                <a:solidFill>
                  <a:schemeClr val="bg1"/>
                </a:solidFill>
                <a:latin typeface="Times New Roman" panose="02020603050405020304" pitchFamily="18" charset="0"/>
                <a:cs typeface="Times New Roman" panose="02020603050405020304" pitchFamily="18" charset="0"/>
              </a:rPr>
            </a:br>
            <a:endParaRPr lang="es-ES_tradnl" sz="5400" b="1" dirty="0">
              <a:solidFill>
                <a:schemeClr val="bg1"/>
              </a:solidFill>
              <a:latin typeface="Times New Roman" panose="02020603050405020304" pitchFamily="18" charset="0"/>
              <a:cs typeface="Times New Roman" panose="02020603050405020304" pitchFamily="18" charset="0"/>
            </a:endParaRP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932373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10035" y="7165798"/>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810035" y="516836"/>
            <a:ext cx="11494233" cy="1061812"/>
          </a:xfrm>
          <a:prstGeom prst="rect">
            <a:avLst/>
          </a:prstGeom>
        </p:spPr>
        <p:txBody>
          <a:bodyPr>
            <a:noAutofit/>
          </a:bodyPr>
          <a:lstStyle/>
          <a:p>
            <a:pPr algn="ctr"/>
            <a:r>
              <a:rPr lang="es-ES_tradnl" sz="4000" b="1" dirty="0">
                <a:solidFill>
                  <a:schemeClr val="bg1"/>
                </a:solidFill>
                <a:latin typeface="Times New Roman" panose="02020603050405020304" pitchFamily="18" charset="0"/>
                <a:cs typeface="Times New Roman" panose="02020603050405020304" pitchFamily="18" charset="0"/>
              </a:rPr>
              <a:t>Guía de capacitación para maestros</a:t>
            </a:r>
            <a:br>
              <a:rPr lang="es-ES_tradnl" sz="2800" b="1" dirty="0">
                <a:solidFill>
                  <a:schemeClr val="bg1"/>
                </a:solidFill>
                <a:effectLst/>
                <a:latin typeface="Times New Roman" panose="02020603050405020304" pitchFamily="18" charset="0"/>
                <a:cs typeface="Times New Roman" panose="02020603050405020304" pitchFamily="18" charset="0"/>
              </a:rPr>
            </a:br>
            <a:r>
              <a:rPr lang="es-ES_tradnl" sz="2800" b="1" dirty="0">
                <a:solidFill>
                  <a:schemeClr val="bg1"/>
                </a:solidFill>
                <a:effectLst/>
                <a:latin typeface="Times New Roman" panose="02020603050405020304" pitchFamily="18" charset="0"/>
                <a:cs typeface="Times New Roman" panose="02020603050405020304" pitchFamily="18" charset="0"/>
              </a:rPr>
              <a:t>________________________________________________________________</a:t>
            </a:r>
            <a:endParaRPr lang="es-ES_tradnl" sz="2800" b="1" dirty="0">
              <a:solidFill>
                <a:schemeClr val="bg1"/>
              </a:solidFill>
              <a:latin typeface="Times New Roman" panose="02020603050405020304" pitchFamily="18" charset="0"/>
              <a:cs typeface="Times New Roman" panose="02020603050405020304" pitchFamily="18" charset="0"/>
            </a:endParaRPr>
          </a:p>
        </p:txBody>
      </p:sp>
      <p:sp>
        <p:nvSpPr>
          <p:cNvPr id="155" name="Shape 155"/>
          <p:cNvSpPr>
            <a:spLocks noGrp="1"/>
          </p:cNvSpPr>
          <p:nvPr>
            <p:ph type="body" sz="quarter" idx="1"/>
          </p:nvPr>
        </p:nvSpPr>
        <p:spPr>
          <a:xfrm>
            <a:off x="7350369" y="7427399"/>
            <a:ext cx="4953899" cy="747553"/>
          </a:xfrm>
          <a:prstGeom prst="rect">
            <a:avLst/>
          </a:prstGeom>
        </p:spPr>
        <p:txBody>
          <a:bodyPr>
            <a:noAutofit/>
          </a:bodyPr>
          <a:lstStyle/>
          <a:p>
            <a:pPr algn="l"/>
            <a:r>
              <a:rPr lang="es-ES_tradnl" sz="4000" dirty="0">
                <a:solidFill>
                  <a:srgbClr val="FFFF00"/>
                </a:solidFill>
              </a:rPr>
              <a:t>Contenido del Programa</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hape 154">
            <a:extLst>
              <a:ext uri="{FF2B5EF4-FFF2-40B4-BE49-F238E27FC236}">
                <a16:creationId xmlns:a16="http://schemas.microsoft.com/office/drawing/2014/main" id="{523E078C-4866-3C41-C775-D75838D02548}"/>
              </a:ext>
            </a:extLst>
          </p:cNvPr>
          <p:cNvSpPr txBox="1">
            <a:spLocks/>
          </p:cNvSpPr>
          <p:nvPr/>
        </p:nvSpPr>
        <p:spPr>
          <a:xfrm>
            <a:off x="689114" y="1956149"/>
            <a:ext cx="11907078" cy="48915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r" defTabSz="584200" rtl="0" latinLnBrk="0">
              <a:lnSpc>
                <a:spcPct val="80000"/>
              </a:lnSpc>
              <a:spcBef>
                <a:spcPts val="0"/>
              </a:spcBef>
              <a:spcAft>
                <a:spcPts val="0"/>
              </a:spcAft>
              <a:buClrTx/>
              <a:buSzTx/>
              <a:buFontTx/>
              <a:buNone/>
              <a:tabLst/>
              <a:defRPr sz="12100" b="0" i="0" u="none" strike="noStrike" cap="all" spc="0" baseline="0">
                <a:ln>
                  <a:noFill/>
                </a:ln>
                <a:solidFill>
                  <a:srgbClr val="5C5C5C"/>
                </a:solidFill>
                <a:uFillTx/>
                <a:latin typeface="+mn-lt"/>
                <a:ea typeface="+mn-ea"/>
                <a:cs typeface="+mn-cs"/>
                <a:sym typeface="DIN Condensed"/>
              </a:defRPr>
            </a:lvl1pPr>
            <a:lvl2pPr marL="0" marR="0" indent="228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2pPr>
            <a:lvl3pPr marL="0" marR="0" indent="457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3pPr>
            <a:lvl4pPr marL="0" marR="0" indent="685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4pPr>
            <a:lvl5pPr marL="0" marR="0" indent="9144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5pPr>
            <a:lvl6pPr marL="0" marR="0" indent="11430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6pPr>
            <a:lvl7pPr marL="0" marR="0" indent="1371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7pPr>
            <a:lvl8pPr marL="0" marR="0" indent="1600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8pPr>
            <a:lvl9pPr marL="0" marR="0" indent="1828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9pPr>
          </a:lstStyle>
          <a:p>
            <a:pPr algn="l" hangingPunct="1"/>
            <a:r>
              <a:rPr lang="es-ES_tradnl" sz="2800" dirty="0">
                <a:solidFill>
                  <a:srgbClr val="FFC000"/>
                </a:solidFill>
                <a:latin typeface="Times New Roman" panose="02020603050405020304" pitchFamily="18" charset="0"/>
                <a:cs typeface="Times New Roman" panose="02020603050405020304" pitchFamily="18" charset="0"/>
              </a:rPr>
              <a:t>La guía:</a:t>
            </a:r>
            <a:r>
              <a:rPr lang="es-ES_tradnl" sz="2400" dirty="0">
                <a:solidFill>
                  <a:schemeClr val="bg1"/>
                </a:solidFill>
                <a:latin typeface="Times New Roman" panose="02020603050405020304" pitchFamily="18" charset="0"/>
                <a:cs typeface="Times New Roman" panose="02020603050405020304" pitchFamily="18" charset="0"/>
              </a:rPr>
              <a:t> incluye la Información que necesitará para desarrollar la Escuela de crianza espiritual. </a:t>
            </a:r>
          </a:p>
          <a:p>
            <a:pPr algn="l" hangingPunct="1"/>
            <a:r>
              <a:rPr lang="es-ES_tradnl" sz="2400" dirty="0">
                <a:solidFill>
                  <a:schemeClr val="bg1"/>
                </a:solidFill>
                <a:latin typeface="Times New Roman" panose="02020603050405020304" pitchFamily="18" charset="0"/>
                <a:cs typeface="Times New Roman" panose="02020603050405020304" pitchFamily="18" charset="0"/>
              </a:rPr>
              <a:t>La capacitación está dividida en 12 sesiones. Las sesiones pueden enseñarse todas en el lapso de un día completo, o en un encuentro de dos días de duración o una sesión por semana durante 12</a:t>
            </a:r>
          </a:p>
          <a:p>
            <a:pPr algn="l" hangingPunct="1"/>
            <a:r>
              <a:rPr lang="es-ES_tradnl" sz="2400" dirty="0">
                <a:solidFill>
                  <a:schemeClr val="bg1"/>
                </a:solidFill>
                <a:latin typeface="Times New Roman" panose="02020603050405020304" pitchFamily="18" charset="0"/>
                <a:cs typeface="Times New Roman" panose="02020603050405020304" pitchFamily="18" charset="0"/>
              </a:rPr>
              <a:t>semanas. Elija la opción que funciona mejor para su</a:t>
            </a:r>
          </a:p>
          <a:p>
            <a:pPr algn="l" hangingPunct="1"/>
            <a:r>
              <a:rPr lang="es-ES_tradnl" sz="2400" dirty="0">
                <a:solidFill>
                  <a:schemeClr val="bg1"/>
                </a:solidFill>
                <a:latin typeface="Times New Roman" panose="02020603050405020304" pitchFamily="18" charset="0"/>
                <a:cs typeface="Times New Roman" panose="02020603050405020304" pitchFamily="18" charset="0"/>
              </a:rPr>
              <a:t>iglesia o comunidad.</a:t>
            </a:r>
          </a:p>
          <a:p>
            <a:pPr algn="l" hangingPunct="1"/>
            <a:endParaRPr lang="es-ES_tradnl" sz="2400" dirty="0">
              <a:solidFill>
                <a:schemeClr val="bg1"/>
              </a:solidFill>
              <a:latin typeface="Times New Roman" panose="02020603050405020304" pitchFamily="18" charset="0"/>
              <a:cs typeface="Times New Roman" panose="02020603050405020304" pitchFamily="18" charset="0"/>
            </a:endParaRPr>
          </a:p>
          <a:p>
            <a:pPr algn="l" hangingPunct="1"/>
            <a:r>
              <a:rPr lang="es-ES_tradnl" sz="2800" dirty="0">
                <a:solidFill>
                  <a:srgbClr val="FFC000"/>
                </a:solidFill>
                <a:latin typeface="Times New Roman" panose="02020603050405020304" pitchFamily="18" charset="0"/>
                <a:cs typeface="Times New Roman" panose="02020603050405020304" pitchFamily="18" charset="0"/>
              </a:rPr>
              <a:t>Programa: </a:t>
            </a:r>
            <a:r>
              <a:rPr lang="es-ES_tradnl" sz="2400" dirty="0">
                <a:solidFill>
                  <a:schemeClr val="bg1"/>
                </a:solidFill>
                <a:latin typeface="Times New Roman" panose="02020603050405020304" pitchFamily="18" charset="0"/>
                <a:cs typeface="Times New Roman" panose="02020603050405020304" pitchFamily="18" charset="0"/>
              </a:rPr>
              <a:t>es importante ser flexibles. Cada sesión</a:t>
            </a:r>
          </a:p>
          <a:p>
            <a:pPr algn="l" hangingPunct="1"/>
            <a:r>
              <a:rPr lang="es-ES_tradnl" sz="2400" dirty="0">
                <a:solidFill>
                  <a:schemeClr val="bg1"/>
                </a:solidFill>
                <a:latin typeface="Times New Roman" panose="02020603050405020304" pitchFamily="18" charset="0"/>
                <a:cs typeface="Times New Roman" panose="02020603050405020304" pitchFamily="18" charset="0"/>
              </a:rPr>
              <a:t>será diferente ya que depende de los participantes y la</a:t>
            </a:r>
          </a:p>
          <a:p>
            <a:pPr algn="l" hangingPunct="1"/>
            <a:r>
              <a:rPr lang="es-ES_tradnl" sz="2400" dirty="0">
                <a:solidFill>
                  <a:schemeClr val="bg1"/>
                </a:solidFill>
                <a:latin typeface="Times New Roman" panose="02020603050405020304" pitchFamily="18" charset="0"/>
                <a:cs typeface="Times New Roman" panose="02020603050405020304" pitchFamily="18" charset="0"/>
              </a:rPr>
              <a:t>necesidad de cada grupo. A veces, necesitará tiempo</a:t>
            </a:r>
          </a:p>
          <a:p>
            <a:pPr algn="l" hangingPunct="1"/>
            <a:r>
              <a:rPr lang="es-ES_tradnl" sz="2400" dirty="0">
                <a:solidFill>
                  <a:schemeClr val="bg1"/>
                </a:solidFill>
                <a:latin typeface="Times New Roman" panose="02020603050405020304" pitchFamily="18" charset="0"/>
                <a:cs typeface="Times New Roman" panose="02020603050405020304" pitchFamily="18" charset="0"/>
              </a:rPr>
              <a:t>extra para dar explicaciones o responder preguntas.</a:t>
            </a:r>
          </a:p>
          <a:p>
            <a:pPr algn="l" hangingPunct="1"/>
            <a:r>
              <a:rPr lang="es-ES_tradnl" sz="2400" dirty="0">
                <a:solidFill>
                  <a:schemeClr val="bg1"/>
                </a:solidFill>
                <a:latin typeface="Times New Roman" panose="02020603050405020304" pitchFamily="18" charset="0"/>
                <a:cs typeface="Times New Roman" panose="02020603050405020304" pitchFamily="18" charset="0"/>
              </a:rPr>
              <a:t>Su responsabilidad es asegurarse de que los</a:t>
            </a:r>
          </a:p>
          <a:p>
            <a:pPr algn="l" hangingPunct="1"/>
            <a:r>
              <a:rPr lang="es-ES_tradnl" sz="2400" dirty="0">
                <a:solidFill>
                  <a:schemeClr val="bg1"/>
                </a:solidFill>
                <a:latin typeface="Times New Roman" panose="02020603050405020304" pitchFamily="18" charset="0"/>
                <a:cs typeface="Times New Roman" panose="02020603050405020304" pitchFamily="18" charset="0"/>
              </a:rPr>
              <a:t>participantes comprendan cada tema tanto como sea</a:t>
            </a:r>
          </a:p>
          <a:p>
            <a:pPr algn="l" hangingPunct="1"/>
            <a:r>
              <a:rPr lang="es-ES_tradnl" sz="2400" dirty="0">
                <a:solidFill>
                  <a:schemeClr val="bg1"/>
                </a:solidFill>
                <a:latin typeface="Times New Roman" panose="02020603050405020304" pitchFamily="18" charset="0"/>
                <a:cs typeface="Times New Roman" panose="02020603050405020304" pitchFamily="18" charset="0"/>
              </a:rPr>
              <a:t>posible para que </a:t>
            </a:r>
            <a:r>
              <a:rPr lang="es-ES" sz="2400" dirty="0">
                <a:solidFill>
                  <a:schemeClr val="bg1"/>
                </a:solidFill>
                <a:latin typeface="Times New Roman" panose="02020603050405020304" pitchFamily="18" charset="0"/>
                <a:cs typeface="Times New Roman" panose="02020603050405020304" pitchFamily="18" charset="0"/>
              </a:rPr>
              <a:t>puedan usar lo que aprendieron en sus propias familias. </a:t>
            </a:r>
            <a:endParaRPr lang="es-ES_tradnl"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7332040"/>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10035" y="7165798"/>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993909" y="4876799"/>
            <a:ext cx="10985121" cy="1596005"/>
          </a:xfrm>
          <a:prstGeom prst="rect">
            <a:avLst/>
          </a:prstGeom>
        </p:spPr>
        <p:txBody>
          <a:bodyPr>
            <a:noAutofit/>
          </a:bodyPr>
          <a:lstStyle/>
          <a:p>
            <a:pPr algn="ctr"/>
            <a:r>
              <a:rPr lang="es-CO" sz="5400" b="1" dirty="0">
                <a:solidFill>
                  <a:schemeClr val="bg1"/>
                </a:solidFill>
                <a:latin typeface="Times New Roman" panose="02020603050405020304" pitchFamily="18" charset="0"/>
                <a:cs typeface="Times New Roman" panose="02020603050405020304" pitchFamily="18" charset="0"/>
              </a:rPr>
              <a:t>“el ambiente de servicio”</a:t>
            </a:r>
            <a:endParaRPr lang="es-ES_tradnl" sz="5400" b="1" dirty="0">
              <a:solidFill>
                <a:schemeClr val="bg1"/>
              </a:solidFill>
              <a:latin typeface="Times New Roman" panose="02020603050405020304" pitchFamily="18" charset="0"/>
              <a:cs typeface="Times New Roman" panose="02020603050405020304" pitchFamily="18" charset="0"/>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7</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6EA0C50B-195A-814A-8BBE-1286566483D6}"/>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p:blipFill>
        <p:spPr>
          <a:xfrm>
            <a:off x="3455571" y="831525"/>
            <a:ext cx="5706717" cy="3786188"/>
          </a:xfrm>
          <a:prstGeom prst="rect">
            <a:avLst/>
          </a:prstGeom>
          <a:solidFill>
            <a:srgbClr val="FFFFFF"/>
          </a:solidFill>
          <a:ln>
            <a:noFill/>
          </a:ln>
          <a:effectLst>
            <a:glow rad="127000">
              <a:schemeClr val="bg1"/>
            </a:glow>
            <a:outerShdw sx="102000" sy="102000" algn="ctr" rotWithShape="0">
              <a:prstClr val="black">
                <a:alpha val="40000"/>
              </a:prstClr>
            </a:outerShdw>
          </a:effectLst>
        </p:spPr>
      </p:pic>
    </p:spTree>
    <p:extLst>
      <p:ext uri="{BB962C8B-B14F-4D97-AF65-F5344CB8AC3E}">
        <p14:creationId xmlns:p14="http://schemas.microsoft.com/office/powerpoint/2010/main" val="3162342267"/>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10035" y="7165798"/>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715613" y="695369"/>
            <a:ext cx="5508491" cy="5069894"/>
          </a:xfrm>
          <a:prstGeom prst="rect">
            <a:avLst/>
          </a:prstGeom>
        </p:spPr>
        <p:txBody>
          <a:bodyPr>
            <a:noAutofit/>
          </a:bodyPr>
          <a:lstStyle/>
          <a:p>
            <a:pPr algn="ctr"/>
            <a:r>
              <a:rPr lang="es-CO" sz="4000" dirty="0">
                <a:solidFill>
                  <a:schemeClr val="bg1"/>
                </a:solidFill>
                <a:latin typeface="Times New Roman" panose="02020603050405020304" pitchFamily="18" charset="0"/>
                <a:cs typeface="Times New Roman" panose="02020603050405020304" pitchFamily="18" charset="0"/>
              </a:rPr>
              <a:t>«Servimos a Cristo cuando obedecemos el más grande de sus mandamientos:</a:t>
            </a:r>
            <a:br>
              <a:rPr lang="es-CO" sz="4000" dirty="0">
                <a:solidFill>
                  <a:schemeClr val="bg1"/>
                </a:solidFill>
                <a:latin typeface="Times New Roman" panose="02020603050405020304" pitchFamily="18" charset="0"/>
                <a:cs typeface="Times New Roman" panose="02020603050405020304" pitchFamily="18" charset="0"/>
              </a:rPr>
            </a:br>
            <a:br>
              <a:rPr lang="es-CO" sz="4000" dirty="0">
                <a:solidFill>
                  <a:schemeClr val="bg1"/>
                </a:solidFill>
                <a:latin typeface="Times New Roman" panose="02020603050405020304" pitchFamily="18" charset="0"/>
                <a:cs typeface="Times New Roman" panose="02020603050405020304" pitchFamily="18" charset="0"/>
              </a:rPr>
            </a:br>
            <a:r>
              <a:rPr lang="es-CO" sz="4000" dirty="0">
                <a:solidFill>
                  <a:schemeClr val="bg1"/>
                </a:solidFill>
                <a:latin typeface="Times New Roman" panose="02020603050405020304" pitchFamily="18" charset="0"/>
                <a:cs typeface="Times New Roman" panose="02020603050405020304" pitchFamily="18" charset="0"/>
              </a:rPr>
              <a:t>amarle a Él y a los demás»</a:t>
            </a:r>
            <a:endParaRPr lang="es-ES_tradnl" sz="4000" dirty="0">
              <a:solidFill>
                <a:schemeClr val="bg1"/>
              </a:solidFill>
              <a:latin typeface="Times New Roman" panose="02020603050405020304" pitchFamily="18" charset="0"/>
              <a:cs typeface="Times New Roman" panose="02020603050405020304" pitchFamily="18" charset="0"/>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7</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6EA0C50B-195A-814A-8BBE-1286566483D6}"/>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p:blipFill>
        <p:spPr>
          <a:xfrm rot="642587">
            <a:off x="6988490" y="1872385"/>
            <a:ext cx="4739635" cy="3144566"/>
          </a:xfrm>
          <a:prstGeom prst="rect">
            <a:avLst/>
          </a:prstGeom>
          <a:solidFill>
            <a:srgbClr val="FFFFFF"/>
          </a:solidFill>
          <a:ln>
            <a:noFill/>
          </a:ln>
          <a:effectLst>
            <a:glow rad="127000">
              <a:schemeClr val="bg1"/>
            </a:glow>
            <a:outerShdw sx="102000" sy="102000" algn="ctr" rotWithShape="0">
              <a:prstClr val="black">
                <a:alpha val="40000"/>
              </a:prstClr>
            </a:outerShdw>
          </a:effectLst>
        </p:spPr>
      </p:pic>
    </p:spTree>
    <p:extLst>
      <p:ext uri="{BB962C8B-B14F-4D97-AF65-F5344CB8AC3E}">
        <p14:creationId xmlns:p14="http://schemas.microsoft.com/office/powerpoint/2010/main" val="387783225"/>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10035" y="7165798"/>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715613" y="1367939"/>
            <a:ext cx="11449132" cy="4305884"/>
          </a:xfrm>
          <a:prstGeom prst="rect">
            <a:avLst/>
          </a:prstGeom>
        </p:spPr>
        <p:txBody>
          <a:bodyPr>
            <a:noAutofit/>
          </a:bodyPr>
          <a:lstStyle/>
          <a:p>
            <a:pPr algn="ctr"/>
            <a:r>
              <a:rPr lang="es-CO" sz="3600" dirty="0">
                <a:solidFill>
                  <a:schemeClr val="bg1"/>
                </a:solidFill>
                <a:latin typeface="Times New Roman" panose="02020603050405020304" pitchFamily="18" charset="0"/>
                <a:cs typeface="Times New Roman" panose="02020603050405020304" pitchFamily="18" charset="0"/>
              </a:rPr>
              <a:t>«Entrenar el corazón de un niño hacia el servicio es contrario a lo que es por</a:t>
            </a:r>
            <a:br>
              <a:rPr lang="es-CO" sz="3600" dirty="0">
                <a:solidFill>
                  <a:schemeClr val="bg1"/>
                </a:solidFill>
                <a:latin typeface="Times New Roman" panose="02020603050405020304" pitchFamily="18" charset="0"/>
                <a:cs typeface="Times New Roman" panose="02020603050405020304" pitchFamily="18" charset="0"/>
              </a:rPr>
            </a:br>
            <a:r>
              <a:rPr lang="es-CO" sz="3600" dirty="0">
                <a:solidFill>
                  <a:schemeClr val="bg1"/>
                </a:solidFill>
                <a:latin typeface="Times New Roman" panose="02020603050405020304" pitchFamily="18" charset="0"/>
                <a:cs typeface="Times New Roman" panose="02020603050405020304" pitchFamily="18" charset="0"/>
              </a:rPr>
              <a:t>naturaleza. </a:t>
            </a:r>
            <a:br>
              <a:rPr lang="es-CO" sz="3600" dirty="0">
                <a:solidFill>
                  <a:schemeClr val="bg1"/>
                </a:solidFill>
                <a:latin typeface="Times New Roman" panose="02020603050405020304" pitchFamily="18" charset="0"/>
                <a:cs typeface="Times New Roman" panose="02020603050405020304" pitchFamily="18" charset="0"/>
              </a:rPr>
            </a:br>
            <a:r>
              <a:rPr lang="es-CO" sz="1400" dirty="0">
                <a:solidFill>
                  <a:schemeClr val="bg1"/>
                </a:solidFill>
                <a:latin typeface="Times New Roman" panose="02020603050405020304" pitchFamily="18" charset="0"/>
                <a:cs typeface="Times New Roman" panose="02020603050405020304" pitchFamily="18" charset="0"/>
              </a:rPr>
              <a:t> </a:t>
            </a:r>
            <a:br>
              <a:rPr lang="es-CO" sz="3600" dirty="0">
                <a:solidFill>
                  <a:schemeClr val="bg1"/>
                </a:solidFill>
                <a:latin typeface="Times New Roman" panose="02020603050405020304" pitchFamily="18" charset="0"/>
                <a:cs typeface="Times New Roman" panose="02020603050405020304" pitchFamily="18" charset="0"/>
              </a:rPr>
            </a:br>
            <a:r>
              <a:rPr lang="es-CO" sz="3600" dirty="0">
                <a:solidFill>
                  <a:schemeClr val="bg1"/>
                </a:solidFill>
                <a:latin typeface="Times New Roman" panose="02020603050405020304" pitchFamily="18" charset="0"/>
                <a:cs typeface="Times New Roman" panose="02020603050405020304" pitchFamily="18" charset="0"/>
              </a:rPr>
              <a:t>Pero puede cultivar un enfoque externo en su hogar entrenando esta postura del corazón, desde una edad temprana, a través del ambiente</a:t>
            </a:r>
            <a:br>
              <a:rPr lang="es-CO" sz="3600" dirty="0">
                <a:solidFill>
                  <a:schemeClr val="bg1"/>
                </a:solidFill>
                <a:latin typeface="Times New Roman" panose="02020603050405020304" pitchFamily="18" charset="0"/>
                <a:cs typeface="Times New Roman" panose="02020603050405020304" pitchFamily="18" charset="0"/>
              </a:rPr>
            </a:br>
            <a:r>
              <a:rPr lang="es-CO" sz="3600" dirty="0">
                <a:solidFill>
                  <a:schemeClr val="bg1"/>
                </a:solidFill>
                <a:latin typeface="Times New Roman" panose="02020603050405020304" pitchFamily="18" charset="0"/>
                <a:cs typeface="Times New Roman" panose="02020603050405020304" pitchFamily="18" charset="0"/>
              </a:rPr>
              <a:t>de servicio»</a:t>
            </a:r>
            <a:endParaRPr lang="es-ES_tradnl" sz="3600" dirty="0">
              <a:solidFill>
                <a:schemeClr val="bg1"/>
              </a:solidFill>
              <a:latin typeface="Times New Roman" panose="02020603050405020304" pitchFamily="18" charset="0"/>
              <a:cs typeface="Times New Roman" panose="02020603050405020304" pitchFamily="18" charset="0"/>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7</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2750458"/>
      </p:ext>
    </p:extLst>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10035" y="7165798"/>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715613" y="695368"/>
            <a:ext cx="5762024" cy="5065351"/>
          </a:xfrm>
          <a:prstGeom prst="rect">
            <a:avLst/>
          </a:prstGeom>
        </p:spPr>
        <p:txBody>
          <a:bodyPr>
            <a:noAutofit/>
          </a:bodyPr>
          <a:lstStyle/>
          <a:p>
            <a:pPr algn="ctr"/>
            <a:r>
              <a:rPr lang="es-CO" sz="4400" dirty="0">
                <a:solidFill>
                  <a:schemeClr val="bg1"/>
                </a:solidFill>
                <a:latin typeface="Times New Roman" panose="02020603050405020304" pitchFamily="18" charset="0"/>
                <a:cs typeface="Times New Roman" panose="02020603050405020304" pitchFamily="18" charset="0"/>
              </a:rPr>
              <a:t>«APRENDIENDO actos de servicio»</a:t>
            </a:r>
            <a:br>
              <a:rPr lang="es-CO" sz="4400" dirty="0">
                <a:solidFill>
                  <a:schemeClr val="bg1"/>
                </a:solidFill>
                <a:latin typeface="Times New Roman" panose="02020603050405020304" pitchFamily="18" charset="0"/>
                <a:cs typeface="Times New Roman" panose="02020603050405020304" pitchFamily="18" charset="0"/>
              </a:rPr>
            </a:br>
            <a:r>
              <a:rPr lang="es-CO" sz="1400" dirty="0">
                <a:solidFill>
                  <a:schemeClr val="bg1"/>
                </a:solidFill>
                <a:latin typeface="Times New Roman" panose="02020603050405020304" pitchFamily="18" charset="0"/>
                <a:cs typeface="Times New Roman" panose="02020603050405020304" pitchFamily="18" charset="0"/>
              </a:rPr>
              <a:t> </a:t>
            </a:r>
            <a:br>
              <a:rPr lang="es-CO" sz="4400" dirty="0">
                <a:solidFill>
                  <a:schemeClr val="bg1"/>
                </a:solidFill>
                <a:latin typeface="Times New Roman" panose="02020603050405020304" pitchFamily="18" charset="0"/>
                <a:cs typeface="Times New Roman" panose="02020603050405020304" pitchFamily="18" charset="0"/>
              </a:rPr>
            </a:br>
            <a:r>
              <a:rPr lang="es-CO" sz="4400" dirty="0">
                <a:solidFill>
                  <a:schemeClr val="bg1"/>
                </a:solidFill>
                <a:latin typeface="Times New Roman" panose="02020603050405020304" pitchFamily="18" charset="0"/>
                <a:cs typeface="Times New Roman" panose="02020603050405020304" pitchFamily="18" charset="0"/>
              </a:rPr>
              <a:t>Y </a:t>
            </a:r>
            <a:br>
              <a:rPr lang="es-CO" sz="4400" dirty="0">
                <a:solidFill>
                  <a:schemeClr val="bg1"/>
                </a:solidFill>
                <a:latin typeface="Times New Roman" panose="02020603050405020304" pitchFamily="18" charset="0"/>
                <a:cs typeface="Times New Roman" panose="02020603050405020304" pitchFamily="18" charset="0"/>
              </a:rPr>
            </a:br>
            <a:r>
              <a:rPr lang="es-CO" sz="1400" dirty="0">
                <a:solidFill>
                  <a:schemeClr val="bg1"/>
                </a:solidFill>
                <a:latin typeface="Times New Roman" panose="02020603050405020304" pitchFamily="18" charset="0"/>
                <a:cs typeface="Times New Roman" panose="02020603050405020304" pitchFamily="18" charset="0"/>
              </a:rPr>
              <a:t> </a:t>
            </a:r>
            <a:br>
              <a:rPr lang="es-CO" sz="4400" dirty="0">
                <a:solidFill>
                  <a:schemeClr val="bg1"/>
                </a:solidFill>
                <a:latin typeface="Times New Roman" panose="02020603050405020304" pitchFamily="18" charset="0"/>
                <a:cs typeface="Times New Roman" panose="02020603050405020304" pitchFamily="18" charset="0"/>
              </a:rPr>
            </a:br>
            <a:r>
              <a:rPr lang="es-CO" sz="4400" dirty="0">
                <a:solidFill>
                  <a:schemeClr val="bg1"/>
                </a:solidFill>
                <a:latin typeface="Times New Roman" panose="02020603050405020304" pitchFamily="18" charset="0"/>
                <a:cs typeface="Times New Roman" panose="02020603050405020304" pitchFamily="18" charset="0"/>
              </a:rPr>
              <a:t>«desarrollando una actitud de servicio»</a:t>
            </a:r>
            <a:endParaRPr lang="es-ES_tradnl" sz="4400" dirty="0">
              <a:solidFill>
                <a:schemeClr val="bg1"/>
              </a:solidFill>
              <a:latin typeface="Times New Roman" panose="02020603050405020304" pitchFamily="18" charset="0"/>
              <a:cs typeface="Times New Roman" panose="02020603050405020304" pitchFamily="18" charset="0"/>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7</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6EA0C50B-195A-814A-8BBE-1286566483D6}"/>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p:blipFill>
        <p:spPr>
          <a:xfrm rot="642587">
            <a:off x="6988490" y="1872385"/>
            <a:ext cx="4739635" cy="3144566"/>
          </a:xfrm>
          <a:prstGeom prst="rect">
            <a:avLst/>
          </a:prstGeom>
          <a:solidFill>
            <a:srgbClr val="FFFFFF"/>
          </a:solidFill>
          <a:ln>
            <a:noFill/>
          </a:ln>
          <a:effectLst>
            <a:glow rad="127000">
              <a:schemeClr val="bg1"/>
            </a:glow>
            <a:outerShdw sx="102000" sy="102000" algn="ctr" rotWithShape="0">
              <a:prstClr val="black">
                <a:alpha val="40000"/>
              </a:prstClr>
            </a:outerShdw>
          </a:effectLst>
        </p:spPr>
      </p:pic>
    </p:spTree>
    <p:extLst>
      <p:ext uri="{BB962C8B-B14F-4D97-AF65-F5344CB8AC3E}">
        <p14:creationId xmlns:p14="http://schemas.microsoft.com/office/powerpoint/2010/main" val="3368651909"/>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25044" y="7005453"/>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448787" y="2345621"/>
            <a:ext cx="4685922" cy="2411468"/>
          </a:xfrm>
          <a:prstGeom prst="rect">
            <a:avLst/>
          </a:prstGeom>
        </p:spPr>
        <p:txBody>
          <a:bodyPr>
            <a:noAutofit/>
          </a:bodyPr>
          <a:lstStyle/>
          <a:p>
            <a:pPr algn="l"/>
            <a:r>
              <a:rPr lang="es-CO" sz="4800" b="1" dirty="0">
                <a:solidFill>
                  <a:srgbClr val="FFC000"/>
                </a:solidFill>
                <a:latin typeface="Times New Roman"/>
                <a:cs typeface="Times New Roman"/>
              </a:rPr>
              <a:t>Actividad #1</a:t>
            </a:r>
            <a:br>
              <a:rPr lang="es-CO" sz="3600" b="1" dirty="0">
                <a:solidFill>
                  <a:schemeClr val="bg1"/>
                </a:solidFill>
                <a:latin typeface="Times New Roman"/>
                <a:cs typeface="Times New Roman"/>
              </a:rPr>
            </a:br>
            <a:br>
              <a:rPr lang="es-CO" sz="3600" b="1" dirty="0">
                <a:solidFill>
                  <a:schemeClr val="bg1"/>
                </a:solidFill>
                <a:latin typeface="Times New Roman"/>
                <a:cs typeface="Times New Roman"/>
              </a:rPr>
            </a:br>
            <a:endParaRPr lang="es-ES_tradnl" sz="3600" b="1" dirty="0">
              <a:solidFill>
                <a:schemeClr val="bg1"/>
              </a:solidFill>
              <a:latin typeface="Times New Roman"/>
              <a:cs typeface="Times New Roman"/>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7</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hape 154">
            <a:extLst>
              <a:ext uri="{FF2B5EF4-FFF2-40B4-BE49-F238E27FC236}">
                <a16:creationId xmlns:a16="http://schemas.microsoft.com/office/drawing/2014/main" id="{62E4F182-B2E5-0226-FE2A-B7F1F935E2DA}"/>
              </a:ext>
            </a:extLst>
          </p:cNvPr>
          <p:cNvSpPr txBox="1">
            <a:spLocks/>
          </p:cNvSpPr>
          <p:nvPr/>
        </p:nvSpPr>
        <p:spPr>
          <a:xfrm>
            <a:off x="5577280" y="594385"/>
            <a:ext cx="6855043" cy="529889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Autofit/>
          </a:bodyPr>
          <a:lstStyle>
            <a:lvl1pPr marL="0" marR="0" indent="0" algn="r" defTabSz="584200" rtl="0" latinLnBrk="0">
              <a:lnSpc>
                <a:spcPct val="80000"/>
              </a:lnSpc>
              <a:spcBef>
                <a:spcPts val="0"/>
              </a:spcBef>
              <a:spcAft>
                <a:spcPts val="0"/>
              </a:spcAft>
              <a:buClrTx/>
              <a:buSzTx/>
              <a:buFontTx/>
              <a:buNone/>
              <a:tabLst/>
              <a:defRPr sz="12100" b="0" i="0" u="none" strike="noStrike" cap="all" spc="0" baseline="0">
                <a:ln>
                  <a:noFill/>
                </a:ln>
                <a:solidFill>
                  <a:srgbClr val="5C5C5C"/>
                </a:solidFill>
                <a:uFillTx/>
                <a:latin typeface="+mn-lt"/>
                <a:ea typeface="+mn-ea"/>
                <a:cs typeface="+mn-cs"/>
                <a:sym typeface="DIN Condensed"/>
              </a:defRPr>
            </a:lvl1pPr>
            <a:lvl2pPr marL="0" marR="0" indent="228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2pPr>
            <a:lvl3pPr marL="0" marR="0" indent="457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3pPr>
            <a:lvl4pPr marL="0" marR="0" indent="685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4pPr>
            <a:lvl5pPr marL="0" marR="0" indent="9144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5pPr>
            <a:lvl6pPr marL="0" marR="0" indent="11430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6pPr>
            <a:lvl7pPr marL="0" marR="0" indent="1371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7pPr>
            <a:lvl8pPr marL="0" marR="0" indent="1600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8pPr>
            <a:lvl9pPr marL="0" marR="0" indent="1828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9pPr>
          </a:lstStyle>
          <a:p>
            <a:pPr marL="342900" indent="-342900" algn="l" hangingPunct="1">
              <a:buFont typeface="Arial" panose="020B0604020202020204" pitchFamily="34" charset="0"/>
              <a:buChar char="•"/>
            </a:pPr>
            <a:endParaRPr lang="es-CO" sz="2600" dirty="0">
              <a:solidFill>
                <a:schemeClr val="bg1"/>
              </a:solidFill>
              <a:latin typeface="Times New Roman"/>
              <a:cs typeface="Times New Roman"/>
            </a:endParaRPr>
          </a:p>
          <a:p>
            <a:pPr marL="342900" indent="-342900" algn="l" hangingPunct="1">
              <a:buFont typeface="Arial" panose="020B0604020202020204" pitchFamily="34" charset="0"/>
              <a:buChar char="•"/>
            </a:pPr>
            <a:endParaRPr lang="es-CO" sz="2600" dirty="0">
              <a:solidFill>
                <a:schemeClr val="bg1"/>
              </a:solidFill>
              <a:latin typeface="Times New Roman"/>
              <a:cs typeface="Times New Roman"/>
            </a:endParaRPr>
          </a:p>
          <a:p>
            <a:pPr marL="342900" indent="-342900" algn="l" hangingPunct="1">
              <a:buFont typeface="Arial" panose="020B0604020202020204" pitchFamily="34" charset="0"/>
              <a:buChar char="•"/>
            </a:pPr>
            <a:endParaRPr lang="es-CO" sz="2600" dirty="0">
              <a:solidFill>
                <a:schemeClr val="bg1"/>
              </a:solidFill>
              <a:latin typeface="Times New Roman"/>
              <a:cs typeface="Times New Roman"/>
            </a:endParaRPr>
          </a:p>
          <a:p>
            <a:pPr marL="342900" indent="-342900" algn="l" hangingPunct="1">
              <a:buFont typeface="Arial" panose="020B0604020202020204" pitchFamily="34" charset="0"/>
              <a:buChar char="•"/>
            </a:pPr>
            <a:r>
              <a:rPr lang="es-CO" sz="2400" dirty="0">
                <a:solidFill>
                  <a:schemeClr val="bg1"/>
                </a:solidFill>
                <a:latin typeface="Times New Roman"/>
                <a:cs typeface="Times New Roman"/>
              </a:rPr>
              <a:t>En su grupo, comparta un ejemplo de una ocasión en que usted sirvió con entusiasmo.</a:t>
            </a:r>
          </a:p>
          <a:p>
            <a:pPr algn="l" hangingPunct="1"/>
            <a:endParaRPr lang="es-CO" sz="2400" dirty="0">
              <a:solidFill>
                <a:schemeClr val="bg1"/>
              </a:solidFill>
              <a:latin typeface="Times New Roman"/>
              <a:cs typeface="Times New Roman"/>
            </a:endParaRPr>
          </a:p>
          <a:p>
            <a:pPr marL="342900" indent="-342900" algn="l" hangingPunct="1">
              <a:buFont typeface="Arial" panose="020B0604020202020204" pitchFamily="34" charset="0"/>
              <a:buChar char="•"/>
            </a:pPr>
            <a:r>
              <a:rPr lang="es-CO" sz="2400" dirty="0">
                <a:solidFill>
                  <a:schemeClr val="bg1"/>
                </a:solidFill>
                <a:latin typeface="Times New Roman"/>
                <a:cs typeface="Times New Roman"/>
              </a:rPr>
              <a:t>¿Por qué cree que esta experiencia trajo gozo a su vida?</a:t>
            </a:r>
          </a:p>
          <a:p>
            <a:pPr algn="l" hangingPunct="1"/>
            <a:endParaRPr lang="es-CO" sz="2400" dirty="0">
              <a:solidFill>
                <a:schemeClr val="bg1"/>
              </a:solidFill>
              <a:latin typeface="Times New Roman"/>
              <a:cs typeface="Times New Roman"/>
            </a:endParaRPr>
          </a:p>
          <a:p>
            <a:pPr marL="342900" indent="-342900" algn="l" hangingPunct="1">
              <a:buFont typeface="Arial" panose="020B0604020202020204" pitchFamily="34" charset="0"/>
              <a:buChar char="•"/>
            </a:pPr>
            <a:r>
              <a:rPr lang="es-CO" sz="2400" dirty="0">
                <a:solidFill>
                  <a:schemeClr val="bg1"/>
                </a:solidFill>
                <a:latin typeface="Times New Roman"/>
                <a:cs typeface="Times New Roman"/>
              </a:rPr>
              <a:t>¿Cómo puede transferir ese gozo a sus hijos?</a:t>
            </a:r>
          </a:p>
          <a:p>
            <a:pPr marL="342900" indent="-342900" algn="l" hangingPunct="1">
              <a:buFont typeface="Arial" panose="020B0604020202020204" pitchFamily="34" charset="0"/>
              <a:buChar char="•"/>
            </a:pPr>
            <a:endParaRPr lang="es-CO" sz="2400" dirty="0">
              <a:solidFill>
                <a:schemeClr val="bg1"/>
              </a:solidFill>
              <a:latin typeface="Times New Roman"/>
              <a:cs typeface="Times New Roman"/>
            </a:endParaRPr>
          </a:p>
          <a:p>
            <a:pPr algn="l" hangingPunct="1"/>
            <a:r>
              <a:rPr lang="es-CO" sz="2400" dirty="0">
                <a:solidFill>
                  <a:schemeClr val="bg1"/>
                </a:solidFill>
                <a:latin typeface="Times New Roman"/>
                <a:cs typeface="Times New Roman"/>
              </a:rPr>
              <a:t>Dé unos minutos para que todos los integrantes de cada grupo puedan responder las preguntas.</a:t>
            </a:r>
            <a:endParaRPr lang="es-CO" sz="2400" b="1" dirty="0">
              <a:solidFill>
                <a:schemeClr val="bg1"/>
              </a:solidFill>
              <a:latin typeface="Times New Roman"/>
              <a:cs typeface="Times New Roman"/>
            </a:endParaRPr>
          </a:p>
          <a:p>
            <a:pPr algn="l" hangingPunct="1"/>
            <a:endParaRPr lang="es-CO" sz="2300" b="1" dirty="0">
              <a:solidFill>
                <a:schemeClr val="bg1"/>
              </a:solidFill>
              <a:latin typeface="Times New Roman"/>
              <a:cs typeface="Times New Roman"/>
            </a:endParaRPr>
          </a:p>
          <a:p>
            <a:pPr algn="ctr" hangingPunct="1"/>
            <a:r>
              <a:rPr lang="es-CO" sz="1800" dirty="0">
                <a:solidFill>
                  <a:schemeClr val="bg1"/>
                </a:solidFill>
                <a:latin typeface="Times New Roman"/>
                <a:cs typeface="Times New Roman"/>
              </a:rPr>
              <a:t>(Cuaderno de actividades – página 13)</a:t>
            </a:r>
          </a:p>
        </p:txBody>
      </p:sp>
    </p:spTree>
    <p:extLst>
      <p:ext uri="{BB962C8B-B14F-4D97-AF65-F5344CB8AC3E}">
        <p14:creationId xmlns:p14="http://schemas.microsoft.com/office/powerpoint/2010/main" val="1631214391"/>
      </p:ext>
    </p:extLst>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10035" y="7165798"/>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505192" y="877824"/>
            <a:ext cx="5762024" cy="6012168"/>
          </a:xfrm>
          <a:prstGeom prst="rect">
            <a:avLst/>
          </a:prstGeom>
        </p:spPr>
        <p:txBody>
          <a:bodyPr>
            <a:noAutofit/>
          </a:bodyPr>
          <a:lstStyle/>
          <a:p>
            <a:pPr algn="ctr"/>
            <a:r>
              <a:rPr lang="es-CO" sz="3200" b="1" dirty="0">
                <a:solidFill>
                  <a:schemeClr val="bg1"/>
                </a:solidFill>
                <a:latin typeface="Times New Roman" panose="02020603050405020304" pitchFamily="18" charset="0"/>
                <a:cs typeface="Times New Roman" panose="02020603050405020304" pitchFamily="18" charset="0"/>
              </a:rPr>
              <a:t>El servicio como adoración</a:t>
            </a:r>
            <a:br>
              <a:rPr lang="es-CO" sz="3200" b="1" dirty="0">
                <a:solidFill>
                  <a:schemeClr val="bg1"/>
                </a:solidFill>
                <a:latin typeface="Times New Roman" panose="02020603050405020304" pitchFamily="18" charset="0"/>
                <a:cs typeface="Times New Roman" panose="02020603050405020304" pitchFamily="18" charset="0"/>
              </a:rPr>
            </a:br>
            <a:br>
              <a:rPr lang="es-CO" sz="3200" b="1" dirty="0">
                <a:solidFill>
                  <a:schemeClr val="bg1"/>
                </a:solidFill>
                <a:latin typeface="Times New Roman" panose="02020603050405020304" pitchFamily="18" charset="0"/>
                <a:cs typeface="Times New Roman" panose="02020603050405020304" pitchFamily="18" charset="0"/>
              </a:rPr>
            </a:br>
            <a:r>
              <a:rPr lang="es-CO" sz="2800" dirty="0">
                <a:solidFill>
                  <a:schemeClr val="bg1"/>
                </a:solidFill>
                <a:latin typeface="Times New Roman" panose="02020603050405020304" pitchFamily="18" charset="0"/>
                <a:cs typeface="Times New Roman" panose="02020603050405020304" pitchFamily="18" charset="0"/>
              </a:rPr>
              <a:t>La iglesia primitiva ni siquiera podía pensar en la adoración fuera de este</a:t>
            </a:r>
            <a:br>
              <a:rPr lang="es-CO" sz="2800" dirty="0">
                <a:solidFill>
                  <a:schemeClr val="bg1"/>
                </a:solidFill>
                <a:latin typeface="Times New Roman" panose="02020603050405020304" pitchFamily="18" charset="0"/>
                <a:cs typeface="Times New Roman" panose="02020603050405020304" pitchFamily="18" charset="0"/>
              </a:rPr>
            </a:br>
            <a:r>
              <a:rPr lang="es-CO" sz="2800" dirty="0">
                <a:solidFill>
                  <a:schemeClr val="bg1"/>
                </a:solidFill>
                <a:latin typeface="Times New Roman" panose="02020603050405020304" pitchFamily="18" charset="0"/>
                <a:cs typeface="Times New Roman" panose="02020603050405020304" pitchFamily="18" charset="0"/>
              </a:rPr>
              <a:t>concepto de servicio. </a:t>
            </a:r>
            <a:br>
              <a:rPr lang="es-CO" sz="2800" dirty="0">
                <a:solidFill>
                  <a:schemeClr val="bg1"/>
                </a:solidFill>
                <a:latin typeface="Times New Roman" panose="02020603050405020304" pitchFamily="18" charset="0"/>
                <a:cs typeface="Times New Roman" panose="02020603050405020304" pitchFamily="18" charset="0"/>
              </a:rPr>
            </a:br>
            <a:br>
              <a:rPr lang="es-CO" sz="2800" dirty="0">
                <a:solidFill>
                  <a:schemeClr val="bg1"/>
                </a:solidFill>
                <a:latin typeface="Times New Roman" panose="02020603050405020304" pitchFamily="18" charset="0"/>
                <a:cs typeface="Times New Roman" panose="02020603050405020304" pitchFamily="18" charset="0"/>
              </a:rPr>
            </a:br>
            <a:r>
              <a:rPr lang="es-CO" sz="2800" dirty="0">
                <a:solidFill>
                  <a:schemeClr val="bg1"/>
                </a:solidFill>
                <a:latin typeface="Times New Roman" panose="02020603050405020304" pitchFamily="18" charset="0"/>
                <a:cs typeface="Times New Roman" panose="02020603050405020304" pitchFamily="18" charset="0"/>
              </a:rPr>
              <a:t>La palabra griega para adoración es «latria». Esta es la misma palabra para servicio. Latria es servicio. Latria es adoración.</a:t>
            </a:r>
            <a:br>
              <a:rPr lang="es-CO" sz="2800" dirty="0">
                <a:solidFill>
                  <a:schemeClr val="bg1"/>
                </a:solidFill>
                <a:latin typeface="Times New Roman" panose="02020603050405020304" pitchFamily="18" charset="0"/>
                <a:cs typeface="Times New Roman" panose="02020603050405020304" pitchFamily="18" charset="0"/>
              </a:rPr>
            </a:br>
            <a:br>
              <a:rPr lang="es-CO" sz="2800" dirty="0">
                <a:solidFill>
                  <a:schemeClr val="bg1"/>
                </a:solidFill>
                <a:latin typeface="Times New Roman" panose="02020603050405020304" pitchFamily="18" charset="0"/>
                <a:cs typeface="Times New Roman" panose="02020603050405020304" pitchFamily="18" charset="0"/>
              </a:rPr>
            </a:br>
            <a:endParaRPr lang="es-ES_tradnl" sz="4400" dirty="0">
              <a:solidFill>
                <a:schemeClr val="bg1"/>
              </a:solidFill>
              <a:latin typeface="Times New Roman" panose="02020603050405020304" pitchFamily="18" charset="0"/>
              <a:cs typeface="Times New Roman" panose="02020603050405020304" pitchFamily="18" charset="0"/>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7</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6EA0C50B-195A-814A-8BBE-1286566483D6}"/>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p:blipFill>
        <p:spPr>
          <a:xfrm rot="642587">
            <a:off x="6988490" y="1872385"/>
            <a:ext cx="4739635" cy="3144566"/>
          </a:xfrm>
          <a:prstGeom prst="rect">
            <a:avLst/>
          </a:prstGeom>
          <a:solidFill>
            <a:srgbClr val="FFFFFF"/>
          </a:solidFill>
          <a:ln>
            <a:noFill/>
          </a:ln>
          <a:effectLst>
            <a:glow rad="127000">
              <a:schemeClr val="bg1"/>
            </a:glow>
            <a:outerShdw sx="102000" sy="102000" algn="ctr" rotWithShape="0">
              <a:prstClr val="black">
                <a:alpha val="40000"/>
              </a:prstClr>
            </a:outerShdw>
          </a:effectLst>
        </p:spPr>
      </p:pic>
    </p:spTree>
    <p:extLst>
      <p:ext uri="{BB962C8B-B14F-4D97-AF65-F5344CB8AC3E}">
        <p14:creationId xmlns:p14="http://schemas.microsoft.com/office/powerpoint/2010/main" val="3776049635"/>
      </p:ext>
    </p:extLst>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10035" y="7165798"/>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715613" y="1367939"/>
            <a:ext cx="11449132" cy="4305884"/>
          </a:xfrm>
          <a:prstGeom prst="rect">
            <a:avLst/>
          </a:prstGeom>
        </p:spPr>
        <p:txBody>
          <a:bodyPr>
            <a:noAutofit/>
          </a:bodyPr>
          <a:lstStyle/>
          <a:p>
            <a:pPr algn="ctr"/>
            <a:r>
              <a:rPr lang="es-CO" sz="3600" dirty="0">
                <a:solidFill>
                  <a:schemeClr val="bg1"/>
                </a:solidFill>
                <a:latin typeface="Times New Roman" panose="02020603050405020304" pitchFamily="18" charset="0"/>
                <a:cs typeface="Times New Roman" panose="02020603050405020304" pitchFamily="18" charset="0"/>
              </a:rPr>
              <a:t>«Por lo tanto, hermanos, tomando en cuenta la misericordia de Dios, les ruego que cada uno de ustedes, en adoración espiritual, ofrezca su cuerpo como sacrificio vivo, santo y agradable a Dios»</a:t>
            </a:r>
            <a:br>
              <a:rPr lang="es-CO" sz="3600" dirty="0">
                <a:solidFill>
                  <a:schemeClr val="bg1"/>
                </a:solidFill>
                <a:latin typeface="Times New Roman" panose="02020603050405020304" pitchFamily="18" charset="0"/>
                <a:cs typeface="Times New Roman" panose="02020603050405020304" pitchFamily="18" charset="0"/>
              </a:rPr>
            </a:br>
            <a:br>
              <a:rPr lang="es-CO" sz="3600" dirty="0">
                <a:solidFill>
                  <a:schemeClr val="bg1"/>
                </a:solidFill>
                <a:latin typeface="Times New Roman" panose="02020603050405020304" pitchFamily="18" charset="0"/>
                <a:cs typeface="Times New Roman" panose="02020603050405020304" pitchFamily="18" charset="0"/>
              </a:rPr>
            </a:br>
            <a:r>
              <a:rPr lang="es-CO" sz="2400" dirty="0">
                <a:solidFill>
                  <a:schemeClr val="bg1"/>
                </a:solidFill>
                <a:latin typeface="Times New Roman" panose="02020603050405020304" pitchFamily="18" charset="0"/>
                <a:cs typeface="Times New Roman" panose="02020603050405020304" pitchFamily="18" charset="0"/>
              </a:rPr>
              <a:t>(Romanos 12:1)</a:t>
            </a:r>
            <a:endParaRPr lang="es-ES_tradnl" sz="2400" dirty="0">
              <a:solidFill>
                <a:schemeClr val="bg1"/>
              </a:solidFill>
              <a:latin typeface="Times New Roman" panose="02020603050405020304" pitchFamily="18" charset="0"/>
              <a:cs typeface="Times New Roman" panose="02020603050405020304" pitchFamily="18" charset="0"/>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7</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0247447"/>
      </p:ext>
    </p:extLst>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25044" y="7005453"/>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448787" y="2345621"/>
            <a:ext cx="4685922" cy="2411468"/>
          </a:xfrm>
          <a:prstGeom prst="rect">
            <a:avLst/>
          </a:prstGeom>
        </p:spPr>
        <p:txBody>
          <a:bodyPr>
            <a:noAutofit/>
          </a:bodyPr>
          <a:lstStyle/>
          <a:p>
            <a:pPr algn="l"/>
            <a:r>
              <a:rPr lang="es-CO" sz="4800" b="1" dirty="0">
                <a:solidFill>
                  <a:srgbClr val="FFC000"/>
                </a:solidFill>
                <a:latin typeface="Times New Roman"/>
                <a:cs typeface="Times New Roman"/>
              </a:rPr>
              <a:t>Actividad #2</a:t>
            </a:r>
            <a:br>
              <a:rPr lang="es-CO" sz="3600" b="1" dirty="0">
                <a:solidFill>
                  <a:schemeClr val="bg1"/>
                </a:solidFill>
                <a:latin typeface="Times New Roman"/>
                <a:cs typeface="Times New Roman"/>
              </a:rPr>
            </a:br>
            <a:br>
              <a:rPr lang="es-CO" sz="3600" b="1" dirty="0">
                <a:solidFill>
                  <a:schemeClr val="bg1"/>
                </a:solidFill>
                <a:latin typeface="Times New Roman"/>
                <a:cs typeface="Times New Roman"/>
              </a:rPr>
            </a:br>
            <a:endParaRPr lang="es-ES_tradnl" sz="3600" b="1" dirty="0">
              <a:solidFill>
                <a:schemeClr val="bg1"/>
              </a:solidFill>
              <a:latin typeface="Times New Roman"/>
              <a:cs typeface="Times New Roman"/>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7</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hape 154">
            <a:extLst>
              <a:ext uri="{FF2B5EF4-FFF2-40B4-BE49-F238E27FC236}">
                <a16:creationId xmlns:a16="http://schemas.microsoft.com/office/drawing/2014/main" id="{62E4F182-B2E5-0226-FE2A-B7F1F935E2DA}"/>
              </a:ext>
            </a:extLst>
          </p:cNvPr>
          <p:cNvSpPr txBox="1">
            <a:spLocks/>
          </p:cNvSpPr>
          <p:nvPr/>
        </p:nvSpPr>
        <p:spPr>
          <a:xfrm>
            <a:off x="5577280" y="594384"/>
            <a:ext cx="6855043" cy="571497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r" defTabSz="584200" rtl="0" latinLnBrk="0">
              <a:lnSpc>
                <a:spcPct val="80000"/>
              </a:lnSpc>
              <a:spcBef>
                <a:spcPts val="0"/>
              </a:spcBef>
              <a:spcAft>
                <a:spcPts val="0"/>
              </a:spcAft>
              <a:buClrTx/>
              <a:buSzTx/>
              <a:buFontTx/>
              <a:buNone/>
              <a:tabLst/>
              <a:defRPr sz="12100" b="0" i="0" u="none" strike="noStrike" cap="all" spc="0" baseline="0">
                <a:ln>
                  <a:noFill/>
                </a:ln>
                <a:solidFill>
                  <a:srgbClr val="5C5C5C"/>
                </a:solidFill>
                <a:uFillTx/>
                <a:latin typeface="+mn-lt"/>
                <a:ea typeface="+mn-ea"/>
                <a:cs typeface="+mn-cs"/>
                <a:sym typeface="DIN Condensed"/>
              </a:defRPr>
            </a:lvl1pPr>
            <a:lvl2pPr marL="0" marR="0" indent="228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2pPr>
            <a:lvl3pPr marL="0" marR="0" indent="457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3pPr>
            <a:lvl4pPr marL="0" marR="0" indent="685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4pPr>
            <a:lvl5pPr marL="0" marR="0" indent="9144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5pPr>
            <a:lvl6pPr marL="0" marR="0" indent="11430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6pPr>
            <a:lvl7pPr marL="0" marR="0" indent="1371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7pPr>
            <a:lvl8pPr marL="0" marR="0" indent="1600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8pPr>
            <a:lvl9pPr marL="0" marR="0" indent="1828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9pPr>
          </a:lstStyle>
          <a:p>
            <a:pPr marL="342900" indent="-342900" algn="l" hangingPunct="1">
              <a:buFont typeface="Arial" panose="020B0604020202020204" pitchFamily="34" charset="0"/>
              <a:buChar char="•"/>
            </a:pPr>
            <a:endParaRPr lang="es-CO" sz="2600" dirty="0">
              <a:solidFill>
                <a:schemeClr val="bg1"/>
              </a:solidFill>
              <a:latin typeface="Times New Roman"/>
              <a:cs typeface="Times New Roman"/>
            </a:endParaRPr>
          </a:p>
          <a:p>
            <a:pPr marL="342900" indent="-342900" algn="l" hangingPunct="1">
              <a:buFont typeface="Arial" panose="020B0604020202020204" pitchFamily="34" charset="0"/>
              <a:buChar char="•"/>
            </a:pPr>
            <a:endParaRPr lang="es-CO" sz="2600" dirty="0">
              <a:solidFill>
                <a:schemeClr val="bg1"/>
              </a:solidFill>
              <a:latin typeface="Times New Roman"/>
              <a:cs typeface="Times New Roman"/>
            </a:endParaRPr>
          </a:p>
          <a:p>
            <a:pPr marL="342900" indent="-342900" algn="l" hangingPunct="1">
              <a:buFont typeface="Arial" panose="020B0604020202020204" pitchFamily="34" charset="0"/>
              <a:buChar char="•"/>
            </a:pPr>
            <a:r>
              <a:rPr lang="es-CO" sz="2600" dirty="0">
                <a:solidFill>
                  <a:schemeClr val="bg1"/>
                </a:solidFill>
                <a:latin typeface="Times New Roman"/>
                <a:cs typeface="Times New Roman"/>
              </a:rPr>
              <a:t>Piense en algo que puede hacer esta semana para alimentar su relación con Dios. Esto puede ser algo que puede hacer en privado, no para ser visto por los demás.</a:t>
            </a:r>
          </a:p>
          <a:p>
            <a:pPr algn="l" hangingPunct="1"/>
            <a:endParaRPr lang="es-CO" sz="2600" dirty="0">
              <a:solidFill>
                <a:schemeClr val="bg1"/>
              </a:solidFill>
              <a:latin typeface="Times New Roman"/>
              <a:cs typeface="Times New Roman"/>
            </a:endParaRPr>
          </a:p>
          <a:p>
            <a:pPr marL="342900" indent="-342900" algn="l" hangingPunct="1">
              <a:buFont typeface="Arial" panose="020B0604020202020204" pitchFamily="34" charset="0"/>
              <a:buChar char="•"/>
            </a:pPr>
            <a:r>
              <a:rPr lang="es-CO" sz="2600" dirty="0">
                <a:solidFill>
                  <a:schemeClr val="bg1"/>
                </a:solidFill>
                <a:latin typeface="Times New Roman"/>
                <a:cs typeface="Times New Roman"/>
              </a:rPr>
              <a:t>Pase algunos momentos en oración pensando en lo que Dios quiere que usted haga.</a:t>
            </a:r>
          </a:p>
          <a:p>
            <a:pPr algn="l" hangingPunct="1"/>
            <a:endParaRPr lang="es-CO" sz="2600" dirty="0">
              <a:solidFill>
                <a:schemeClr val="bg1"/>
              </a:solidFill>
              <a:latin typeface="Times New Roman"/>
              <a:cs typeface="Times New Roman"/>
            </a:endParaRPr>
          </a:p>
          <a:p>
            <a:pPr algn="l" hangingPunct="1"/>
            <a:endParaRPr lang="es-CO" sz="2600" dirty="0">
              <a:solidFill>
                <a:schemeClr val="bg1"/>
              </a:solidFill>
              <a:latin typeface="Times New Roman"/>
              <a:cs typeface="Times New Roman"/>
            </a:endParaRPr>
          </a:p>
          <a:p>
            <a:pPr algn="l" hangingPunct="1"/>
            <a:r>
              <a:rPr lang="es-CO" sz="2600" dirty="0">
                <a:solidFill>
                  <a:schemeClr val="bg1"/>
                </a:solidFill>
                <a:latin typeface="Times New Roman"/>
                <a:cs typeface="Times New Roman"/>
              </a:rPr>
              <a:t>Dé a los participantes 5 minutos para pensar y orar.</a:t>
            </a:r>
          </a:p>
          <a:p>
            <a:pPr algn="l" hangingPunct="1"/>
            <a:endParaRPr lang="es-CO" sz="2300" b="1" dirty="0">
              <a:solidFill>
                <a:schemeClr val="bg1"/>
              </a:solidFill>
              <a:latin typeface="Times New Roman"/>
              <a:cs typeface="Times New Roman"/>
            </a:endParaRPr>
          </a:p>
          <a:p>
            <a:pPr algn="ctr" hangingPunct="1"/>
            <a:r>
              <a:rPr lang="es-CO" sz="1800" dirty="0">
                <a:solidFill>
                  <a:schemeClr val="bg1"/>
                </a:solidFill>
                <a:latin typeface="Times New Roman"/>
                <a:cs typeface="Times New Roman"/>
              </a:rPr>
              <a:t>(Cuaderno de actividades – página 13)</a:t>
            </a:r>
          </a:p>
        </p:txBody>
      </p:sp>
    </p:spTree>
    <p:extLst>
      <p:ext uri="{BB962C8B-B14F-4D97-AF65-F5344CB8AC3E}">
        <p14:creationId xmlns:p14="http://schemas.microsoft.com/office/powerpoint/2010/main" val="3557250797"/>
      </p:ext>
    </p:extLst>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10035" y="7165798"/>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993909" y="4876799"/>
            <a:ext cx="10985121" cy="1822175"/>
          </a:xfrm>
          <a:prstGeom prst="rect">
            <a:avLst/>
          </a:prstGeom>
        </p:spPr>
        <p:txBody>
          <a:bodyPr>
            <a:noAutofit/>
          </a:bodyPr>
          <a:lstStyle/>
          <a:p>
            <a:pPr algn="ctr"/>
            <a:r>
              <a:rPr lang="es-CO" sz="5000" b="1" dirty="0">
                <a:solidFill>
                  <a:schemeClr val="bg1"/>
                </a:solidFill>
                <a:latin typeface="Times New Roman" panose="02020603050405020304" pitchFamily="18" charset="0"/>
                <a:cs typeface="Times New Roman" panose="02020603050405020304" pitchFamily="18" charset="0"/>
              </a:rPr>
              <a:t>“el ambiente fuera de la zona de comodidad”</a:t>
            </a:r>
            <a:endParaRPr lang="es-ES_tradnl" sz="5000" b="1" dirty="0">
              <a:solidFill>
                <a:schemeClr val="bg1"/>
              </a:solidFill>
              <a:latin typeface="Times New Roman" panose="02020603050405020304" pitchFamily="18" charset="0"/>
              <a:cs typeface="Times New Roman" panose="02020603050405020304" pitchFamily="18" charset="0"/>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8</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6EA0C50B-195A-814A-8BBE-1286566483D6}"/>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p:blipFill>
        <p:spPr>
          <a:xfrm>
            <a:off x="3220636" y="1202944"/>
            <a:ext cx="6479961" cy="3239980"/>
          </a:xfrm>
          <a:prstGeom prst="rect">
            <a:avLst/>
          </a:prstGeom>
          <a:solidFill>
            <a:srgbClr val="FFFFFF"/>
          </a:solidFill>
          <a:ln>
            <a:noFill/>
          </a:ln>
          <a:effectLst>
            <a:glow rad="127000">
              <a:schemeClr val="bg1"/>
            </a:glow>
            <a:outerShdw sx="102000" sy="102000" algn="ctr" rotWithShape="0">
              <a:prstClr val="black">
                <a:alpha val="40000"/>
              </a:prstClr>
            </a:outerShdw>
          </a:effectLst>
        </p:spPr>
      </p:pic>
    </p:spTree>
    <p:extLst>
      <p:ext uri="{BB962C8B-B14F-4D97-AF65-F5344CB8AC3E}">
        <p14:creationId xmlns:p14="http://schemas.microsoft.com/office/powerpoint/2010/main" val="4061027781"/>
      </p:ext>
    </p:extLst>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10035" y="7165798"/>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815008" y="864117"/>
            <a:ext cx="11707545" cy="5956173"/>
          </a:xfrm>
          <a:prstGeom prst="rect">
            <a:avLst/>
          </a:prstGeom>
        </p:spPr>
        <p:txBody>
          <a:bodyPr>
            <a:noAutofit/>
          </a:bodyPr>
          <a:lstStyle/>
          <a:p>
            <a:pPr algn="ctr"/>
            <a:r>
              <a:rPr lang="es-CO" sz="3200" b="1" dirty="0">
                <a:solidFill>
                  <a:srgbClr val="FFC000"/>
                </a:solidFill>
                <a:latin typeface="Times New Roman"/>
                <a:cs typeface="Times New Roman"/>
              </a:rPr>
              <a:t>La zona de comodidad </a:t>
            </a:r>
            <a:r>
              <a:rPr lang="es-CO" sz="3200" dirty="0">
                <a:solidFill>
                  <a:schemeClr val="bg1"/>
                </a:solidFill>
                <a:latin typeface="Times New Roman"/>
                <a:cs typeface="Times New Roman"/>
              </a:rPr>
              <a:t>no es un espacio físico sino un concepto psicológico.</a:t>
            </a:r>
            <a:br>
              <a:rPr lang="es-CO" sz="3200" dirty="0">
                <a:solidFill>
                  <a:schemeClr val="bg1"/>
                </a:solidFill>
                <a:latin typeface="Times New Roman"/>
                <a:cs typeface="Times New Roman"/>
              </a:rPr>
            </a:br>
            <a:br>
              <a:rPr lang="es-CO" sz="3200" dirty="0">
                <a:solidFill>
                  <a:schemeClr val="bg1"/>
                </a:solidFill>
                <a:latin typeface="Times New Roman"/>
                <a:cs typeface="Times New Roman"/>
              </a:rPr>
            </a:br>
            <a:r>
              <a:rPr lang="es-CO" sz="3200" dirty="0">
                <a:solidFill>
                  <a:schemeClr val="bg1"/>
                </a:solidFill>
                <a:latin typeface="Times New Roman"/>
                <a:cs typeface="Times New Roman"/>
              </a:rPr>
              <a:t>Está relacionado con nuestras actividades diarias, nuestra forma de pensar,</a:t>
            </a:r>
            <a:br>
              <a:rPr lang="es-CO" sz="3200" dirty="0">
                <a:solidFill>
                  <a:schemeClr val="bg1"/>
                </a:solidFill>
                <a:latin typeface="Times New Roman"/>
                <a:cs typeface="Times New Roman"/>
              </a:rPr>
            </a:br>
            <a:r>
              <a:rPr lang="es-CO" sz="3200" dirty="0">
                <a:solidFill>
                  <a:schemeClr val="bg1"/>
                </a:solidFill>
                <a:latin typeface="Times New Roman"/>
                <a:cs typeface="Times New Roman"/>
              </a:rPr>
              <a:t>sentir y actuar. </a:t>
            </a:r>
            <a:br>
              <a:rPr lang="es-CO" sz="3200" dirty="0">
                <a:solidFill>
                  <a:schemeClr val="bg1"/>
                </a:solidFill>
                <a:latin typeface="Times New Roman"/>
                <a:cs typeface="Times New Roman"/>
              </a:rPr>
            </a:br>
            <a:br>
              <a:rPr lang="es-CO" sz="3200" dirty="0">
                <a:solidFill>
                  <a:schemeClr val="bg1"/>
                </a:solidFill>
                <a:latin typeface="Times New Roman"/>
                <a:cs typeface="Times New Roman"/>
              </a:rPr>
            </a:br>
            <a:r>
              <a:rPr lang="es-CO" sz="3200" dirty="0">
                <a:solidFill>
                  <a:schemeClr val="bg1"/>
                </a:solidFill>
                <a:latin typeface="Times New Roman"/>
                <a:cs typeface="Times New Roman"/>
              </a:rPr>
              <a:t>Es la forma en que vivimos nuestra vida cuando queremos permanecer</a:t>
            </a:r>
            <a:br>
              <a:rPr lang="es-CO" sz="3200" dirty="0">
                <a:solidFill>
                  <a:schemeClr val="bg1"/>
                </a:solidFill>
                <a:latin typeface="Times New Roman"/>
                <a:cs typeface="Times New Roman"/>
              </a:rPr>
            </a:br>
            <a:r>
              <a:rPr lang="es-CO" sz="3200" dirty="0">
                <a:solidFill>
                  <a:schemeClr val="bg1"/>
                </a:solidFill>
                <a:latin typeface="Times New Roman"/>
                <a:cs typeface="Times New Roman"/>
              </a:rPr>
              <a:t>en un espacio seguro.</a:t>
            </a:r>
            <a:br>
              <a:rPr lang="es-CO" sz="3200" dirty="0">
                <a:solidFill>
                  <a:schemeClr val="bg1"/>
                </a:solidFill>
                <a:latin typeface="Times New Roman"/>
                <a:cs typeface="Times New Roman"/>
              </a:rPr>
            </a:br>
            <a:br>
              <a:rPr lang="es-CO" sz="3200" dirty="0">
                <a:solidFill>
                  <a:schemeClr val="bg1"/>
                </a:solidFill>
                <a:latin typeface="Times New Roman"/>
                <a:cs typeface="Times New Roman"/>
              </a:rPr>
            </a:br>
            <a:r>
              <a:rPr lang="es-CO" sz="3200" dirty="0">
                <a:solidFill>
                  <a:schemeClr val="bg1"/>
                </a:solidFill>
                <a:latin typeface="Times New Roman"/>
                <a:cs typeface="Times New Roman"/>
              </a:rPr>
              <a:t>Cuando estamos en la zona de comodidad, nos sentimos seguros y cómodos, pero no crecemos.</a:t>
            </a:r>
            <a:br>
              <a:rPr lang="es-CO" sz="3600" dirty="0">
                <a:solidFill>
                  <a:schemeClr val="bg1"/>
                </a:solidFill>
                <a:latin typeface="Times New Roman"/>
                <a:cs typeface="Times New Roman"/>
              </a:rPr>
            </a:br>
            <a:endParaRPr lang="es-ES_tradnl" sz="3600" dirty="0">
              <a:solidFill>
                <a:schemeClr val="bg1"/>
              </a:solidFill>
              <a:latin typeface="Times New Roman"/>
              <a:cs typeface="Times New Roman"/>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8</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256582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10035" y="7165798"/>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810035" y="140678"/>
            <a:ext cx="11494233" cy="1195754"/>
          </a:xfrm>
          <a:prstGeom prst="rect">
            <a:avLst/>
          </a:prstGeom>
        </p:spPr>
        <p:txBody>
          <a:bodyPr>
            <a:noAutofit/>
          </a:bodyPr>
          <a:lstStyle/>
          <a:p>
            <a:pPr algn="ctr"/>
            <a:r>
              <a:rPr lang="es-ES_tradnl" sz="4000" b="1" dirty="0">
                <a:solidFill>
                  <a:schemeClr val="bg1"/>
                </a:solidFill>
                <a:latin typeface="Times New Roman" panose="02020603050405020304" pitchFamily="18" charset="0"/>
                <a:cs typeface="Times New Roman" panose="02020603050405020304" pitchFamily="18" charset="0"/>
              </a:rPr>
              <a:t>Estructura del contenido de la guía</a:t>
            </a:r>
            <a:br>
              <a:rPr lang="es-ES_tradnl" sz="2800" b="1" dirty="0">
                <a:solidFill>
                  <a:schemeClr val="bg1"/>
                </a:solidFill>
                <a:latin typeface="Times New Roman" panose="02020603050405020304" pitchFamily="18" charset="0"/>
                <a:cs typeface="Times New Roman" panose="02020603050405020304" pitchFamily="18" charset="0"/>
              </a:rPr>
            </a:br>
            <a:r>
              <a:rPr lang="es-ES_tradnl" sz="2800" b="1" dirty="0">
                <a:solidFill>
                  <a:schemeClr val="bg1"/>
                </a:solidFill>
                <a:latin typeface="Times New Roman" panose="02020603050405020304" pitchFamily="18" charset="0"/>
                <a:cs typeface="Times New Roman" panose="02020603050405020304" pitchFamily="18" charset="0"/>
              </a:rPr>
              <a:t>___</a:t>
            </a:r>
            <a:r>
              <a:rPr lang="es-ES_tradnl" sz="2800" b="1" dirty="0">
                <a:solidFill>
                  <a:schemeClr val="bg1"/>
                </a:solidFill>
                <a:effectLst/>
                <a:latin typeface="Times New Roman" panose="02020603050405020304" pitchFamily="18" charset="0"/>
                <a:cs typeface="Times New Roman" panose="02020603050405020304" pitchFamily="18" charset="0"/>
              </a:rPr>
              <a:t>_____________________________________________________________</a:t>
            </a:r>
            <a:endParaRPr lang="es-ES_tradnl" sz="2800" b="1" dirty="0">
              <a:solidFill>
                <a:schemeClr val="bg1"/>
              </a:solidFill>
              <a:latin typeface="Times New Roman" panose="02020603050405020304" pitchFamily="18" charset="0"/>
              <a:cs typeface="Times New Roman" panose="02020603050405020304" pitchFamily="18" charset="0"/>
            </a:endParaRP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hape 154">
            <a:extLst>
              <a:ext uri="{FF2B5EF4-FFF2-40B4-BE49-F238E27FC236}">
                <a16:creationId xmlns:a16="http://schemas.microsoft.com/office/drawing/2014/main" id="{523E078C-4866-3C41-C775-D75838D02548}"/>
              </a:ext>
            </a:extLst>
          </p:cNvPr>
          <p:cNvSpPr txBox="1">
            <a:spLocks/>
          </p:cNvSpPr>
          <p:nvPr/>
        </p:nvSpPr>
        <p:spPr>
          <a:xfrm>
            <a:off x="689114" y="1125416"/>
            <a:ext cx="11615154" cy="554398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r" defTabSz="584200" rtl="0" latinLnBrk="0">
              <a:lnSpc>
                <a:spcPct val="80000"/>
              </a:lnSpc>
              <a:spcBef>
                <a:spcPts val="0"/>
              </a:spcBef>
              <a:spcAft>
                <a:spcPts val="0"/>
              </a:spcAft>
              <a:buClrTx/>
              <a:buSzTx/>
              <a:buFontTx/>
              <a:buNone/>
              <a:tabLst/>
              <a:defRPr sz="12100" b="0" i="0" u="none" strike="noStrike" cap="all" spc="0" baseline="0">
                <a:ln>
                  <a:noFill/>
                </a:ln>
                <a:solidFill>
                  <a:srgbClr val="5C5C5C"/>
                </a:solidFill>
                <a:uFillTx/>
                <a:latin typeface="+mn-lt"/>
                <a:ea typeface="+mn-ea"/>
                <a:cs typeface="+mn-cs"/>
                <a:sym typeface="DIN Condensed"/>
              </a:defRPr>
            </a:lvl1pPr>
            <a:lvl2pPr marL="0" marR="0" indent="228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2pPr>
            <a:lvl3pPr marL="0" marR="0" indent="457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3pPr>
            <a:lvl4pPr marL="0" marR="0" indent="685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4pPr>
            <a:lvl5pPr marL="0" marR="0" indent="9144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5pPr>
            <a:lvl6pPr marL="0" marR="0" indent="11430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6pPr>
            <a:lvl7pPr marL="0" marR="0" indent="1371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7pPr>
            <a:lvl8pPr marL="0" marR="0" indent="1600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8pPr>
            <a:lvl9pPr marL="0" marR="0" indent="1828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9pPr>
          </a:lstStyle>
          <a:p>
            <a:pPr algn="l" hangingPunct="1"/>
            <a:r>
              <a:rPr lang="es-ES_tradnl" sz="2800" dirty="0">
                <a:solidFill>
                  <a:srgbClr val="FFC000"/>
                </a:solidFill>
                <a:latin typeface="Times New Roman" panose="02020603050405020304" pitchFamily="18" charset="0"/>
                <a:cs typeface="Times New Roman" panose="02020603050405020304" pitchFamily="18" charset="0"/>
              </a:rPr>
              <a:t>Bienvenida: </a:t>
            </a:r>
            <a:r>
              <a:rPr lang="es-ES_tradnl" sz="2200" dirty="0">
                <a:solidFill>
                  <a:schemeClr val="bg1"/>
                </a:solidFill>
                <a:latin typeface="Times New Roman" panose="02020603050405020304" pitchFamily="18" charset="0"/>
                <a:cs typeface="Times New Roman" panose="02020603050405020304" pitchFamily="18" charset="0"/>
              </a:rPr>
              <a:t>para introducir los temas que se enseñará.</a:t>
            </a:r>
          </a:p>
          <a:p>
            <a:pPr algn="l" hangingPunct="1"/>
            <a:endParaRPr lang="es-ES_tradnl" sz="2200" dirty="0">
              <a:solidFill>
                <a:schemeClr val="bg1"/>
              </a:solidFill>
              <a:latin typeface="Times New Roman" panose="02020603050405020304" pitchFamily="18" charset="0"/>
              <a:cs typeface="Times New Roman" panose="02020603050405020304" pitchFamily="18" charset="0"/>
            </a:endParaRPr>
          </a:p>
          <a:p>
            <a:pPr algn="l" hangingPunct="1"/>
            <a:r>
              <a:rPr lang="es-ES_tradnl" sz="2800" dirty="0">
                <a:solidFill>
                  <a:srgbClr val="FFC000"/>
                </a:solidFill>
                <a:latin typeface="Times New Roman" panose="02020603050405020304" pitchFamily="18" charset="0"/>
                <a:cs typeface="Times New Roman" panose="02020603050405020304" pitchFamily="18" charset="0"/>
              </a:rPr>
              <a:t>Contenido: </a:t>
            </a:r>
            <a:r>
              <a:rPr lang="es-ES_tradnl" sz="2200" dirty="0">
                <a:solidFill>
                  <a:schemeClr val="bg1"/>
                </a:solidFill>
                <a:latin typeface="Times New Roman" panose="02020603050405020304" pitchFamily="18" charset="0"/>
                <a:cs typeface="Times New Roman" panose="02020603050405020304" pitchFamily="18" charset="0"/>
              </a:rPr>
              <a:t>desarrollo de la enseñanza.</a:t>
            </a:r>
          </a:p>
          <a:p>
            <a:pPr algn="l" hangingPunct="1"/>
            <a:endParaRPr lang="es-ES_tradnl" sz="2200" dirty="0">
              <a:solidFill>
                <a:schemeClr val="bg1"/>
              </a:solidFill>
              <a:latin typeface="Times New Roman" panose="02020603050405020304" pitchFamily="18" charset="0"/>
              <a:cs typeface="Times New Roman" panose="02020603050405020304" pitchFamily="18" charset="0"/>
            </a:endParaRPr>
          </a:p>
          <a:p>
            <a:pPr algn="l" hangingPunct="1"/>
            <a:r>
              <a:rPr lang="es-ES_tradnl" sz="2800" dirty="0">
                <a:solidFill>
                  <a:srgbClr val="FFC000"/>
                </a:solidFill>
                <a:latin typeface="Times New Roman" panose="02020603050405020304" pitchFamily="18" charset="0"/>
                <a:cs typeface="Times New Roman" panose="02020603050405020304" pitchFamily="18" charset="0"/>
              </a:rPr>
              <a:t>Actividades: </a:t>
            </a:r>
            <a:r>
              <a:rPr lang="es-ES_tradnl" sz="2200" dirty="0">
                <a:solidFill>
                  <a:schemeClr val="bg1"/>
                </a:solidFill>
                <a:latin typeface="Times New Roman" panose="02020603050405020304" pitchFamily="18" charset="0"/>
                <a:cs typeface="Times New Roman" panose="02020603050405020304" pitchFamily="18" charset="0"/>
              </a:rPr>
              <a:t>cada sesión incluye 2 actividades. Al menos una actividad debería realizarse en cada sesión. Esto ayudará y motivará el aprendizaje y facilitará la aplicación práctica del contenido por parte de los padres o tutores.</a:t>
            </a:r>
          </a:p>
          <a:p>
            <a:pPr algn="l" hangingPunct="1"/>
            <a:endParaRPr lang="es-ES_tradnl" sz="2200" dirty="0">
              <a:solidFill>
                <a:schemeClr val="bg1"/>
              </a:solidFill>
              <a:latin typeface="Times New Roman" panose="02020603050405020304" pitchFamily="18" charset="0"/>
              <a:cs typeface="Times New Roman" panose="02020603050405020304" pitchFamily="18" charset="0"/>
            </a:endParaRPr>
          </a:p>
          <a:p>
            <a:pPr algn="l" hangingPunct="1"/>
            <a:r>
              <a:rPr lang="es-ES_tradnl" sz="2800" dirty="0">
                <a:solidFill>
                  <a:srgbClr val="FFC000"/>
                </a:solidFill>
                <a:latin typeface="Times New Roman" panose="02020603050405020304" pitchFamily="18" charset="0"/>
                <a:cs typeface="Times New Roman" panose="02020603050405020304" pitchFamily="18" charset="0"/>
              </a:rPr>
              <a:t>Sugerencias: </a:t>
            </a:r>
            <a:r>
              <a:rPr lang="es-ES_tradnl" sz="2200" dirty="0">
                <a:solidFill>
                  <a:schemeClr val="bg1"/>
                </a:solidFill>
                <a:latin typeface="Times New Roman" panose="02020603050405020304" pitchFamily="18" charset="0"/>
                <a:cs typeface="Times New Roman" panose="02020603050405020304" pitchFamily="18" charset="0"/>
              </a:rPr>
              <a:t>son sugerencias de actividades posibles que los padres o tutores pueden desarrollar en sus casas junto a sus hijos, y así aplicar el contenido en familia.</a:t>
            </a:r>
          </a:p>
          <a:p>
            <a:pPr algn="l" hangingPunct="1"/>
            <a:endParaRPr lang="es-ES_tradnl" sz="2200" dirty="0">
              <a:solidFill>
                <a:schemeClr val="bg1"/>
              </a:solidFill>
              <a:latin typeface="Times New Roman" panose="02020603050405020304" pitchFamily="18" charset="0"/>
              <a:cs typeface="Times New Roman" panose="02020603050405020304" pitchFamily="18" charset="0"/>
            </a:endParaRPr>
          </a:p>
          <a:p>
            <a:pPr algn="l" hangingPunct="1"/>
            <a:r>
              <a:rPr lang="es-ES_tradnl" sz="2800" dirty="0">
                <a:solidFill>
                  <a:srgbClr val="FFC000"/>
                </a:solidFill>
                <a:latin typeface="Times New Roman" panose="02020603050405020304" pitchFamily="18" charset="0"/>
                <a:cs typeface="Times New Roman" panose="02020603050405020304" pitchFamily="18" charset="0"/>
              </a:rPr>
              <a:t>Para reflexionar: </a:t>
            </a:r>
            <a:r>
              <a:rPr lang="es-ES_tradnl" sz="2200" dirty="0">
                <a:solidFill>
                  <a:schemeClr val="bg1"/>
                </a:solidFill>
                <a:latin typeface="Times New Roman" panose="02020603050405020304" pitchFamily="18" charset="0"/>
                <a:cs typeface="Times New Roman" panose="02020603050405020304" pitchFamily="18" charset="0"/>
              </a:rPr>
              <a:t>incluye conceptos importantes de reflexión y aprendizaje. Pensar en lo aprendido es una parte importante del proceso de aprendizaje. Esto también ayudará a los participantes a utilizar lo que han aprendido en sus propias familias.</a:t>
            </a:r>
          </a:p>
        </p:txBody>
      </p:sp>
      <p:sp>
        <p:nvSpPr>
          <p:cNvPr id="5" name="Shape 155">
            <a:extLst>
              <a:ext uri="{FF2B5EF4-FFF2-40B4-BE49-F238E27FC236}">
                <a16:creationId xmlns:a16="http://schemas.microsoft.com/office/drawing/2014/main" id="{97E3EC19-C1F2-10F6-2AD6-102F9D688675}"/>
              </a:ext>
            </a:extLst>
          </p:cNvPr>
          <p:cNvSpPr>
            <a:spLocks noGrp="1"/>
          </p:cNvSpPr>
          <p:nvPr>
            <p:ph type="body" sz="quarter" idx="1"/>
          </p:nvPr>
        </p:nvSpPr>
        <p:spPr>
          <a:xfrm>
            <a:off x="7350369" y="7427399"/>
            <a:ext cx="4953899" cy="747553"/>
          </a:xfrm>
          <a:prstGeom prst="rect">
            <a:avLst/>
          </a:prstGeom>
        </p:spPr>
        <p:txBody>
          <a:bodyPr>
            <a:noAutofit/>
          </a:bodyPr>
          <a:lstStyle/>
          <a:p>
            <a:pPr algn="l"/>
            <a:r>
              <a:rPr lang="es-ES_tradnl" sz="4000" dirty="0">
                <a:solidFill>
                  <a:srgbClr val="FFFF00"/>
                </a:solidFill>
              </a:rPr>
              <a:t>Contenido del Programa</a:t>
            </a:r>
          </a:p>
        </p:txBody>
      </p:sp>
    </p:spTree>
    <p:extLst>
      <p:ext uri="{BB962C8B-B14F-4D97-AF65-F5344CB8AC3E}">
        <p14:creationId xmlns:p14="http://schemas.microsoft.com/office/powerpoint/2010/main" val="4291082661"/>
      </p:ext>
    </p:extLst>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10035" y="7165798"/>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815008" y="457201"/>
            <a:ext cx="11707545" cy="5495705"/>
          </a:xfrm>
          <a:prstGeom prst="rect">
            <a:avLst/>
          </a:prstGeom>
        </p:spPr>
        <p:txBody>
          <a:bodyPr>
            <a:noAutofit/>
          </a:bodyPr>
          <a:lstStyle/>
          <a:p>
            <a:pPr algn="ctr"/>
            <a:r>
              <a:rPr lang="es-CO" sz="3400" b="1" dirty="0">
                <a:solidFill>
                  <a:srgbClr val="FFC000"/>
                </a:solidFill>
                <a:latin typeface="Times New Roman"/>
                <a:cs typeface="Times New Roman"/>
              </a:rPr>
              <a:t>Dejar la zona de comodidad permite que nuestra fe crezca. </a:t>
            </a:r>
            <a:br>
              <a:rPr lang="es-CO" sz="3400" dirty="0">
                <a:solidFill>
                  <a:schemeClr val="bg1"/>
                </a:solidFill>
                <a:latin typeface="Times New Roman"/>
                <a:cs typeface="Times New Roman"/>
              </a:rPr>
            </a:br>
            <a:br>
              <a:rPr lang="es-CO" sz="3400" dirty="0">
                <a:solidFill>
                  <a:schemeClr val="bg1"/>
                </a:solidFill>
                <a:latin typeface="Times New Roman"/>
                <a:cs typeface="Times New Roman"/>
              </a:rPr>
            </a:br>
            <a:r>
              <a:rPr lang="es-CO" sz="3400" dirty="0">
                <a:solidFill>
                  <a:schemeClr val="bg1"/>
                </a:solidFill>
                <a:latin typeface="Times New Roman"/>
                <a:cs typeface="Times New Roman"/>
              </a:rPr>
              <a:t>Para que un milagro suceda, debe haber un problema o una situación que escapa a nuestra capacidad de resolverlo por nuestra propia cuenta. </a:t>
            </a:r>
            <a:br>
              <a:rPr lang="es-CO" sz="3400" dirty="0">
                <a:solidFill>
                  <a:schemeClr val="bg1"/>
                </a:solidFill>
                <a:latin typeface="Times New Roman"/>
                <a:cs typeface="Times New Roman"/>
              </a:rPr>
            </a:br>
            <a:br>
              <a:rPr lang="es-CO" sz="3400" dirty="0">
                <a:solidFill>
                  <a:schemeClr val="bg1"/>
                </a:solidFill>
                <a:latin typeface="Times New Roman"/>
                <a:cs typeface="Times New Roman"/>
              </a:rPr>
            </a:br>
            <a:r>
              <a:rPr lang="es-CO" sz="3400" dirty="0">
                <a:solidFill>
                  <a:schemeClr val="bg1"/>
                </a:solidFill>
                <a:latin typeface="Times New Roman"/>
                <a:cs typeface="Times New Roman"/>
              </a:rPr>
              <a:t>Generalmente no encontramos ese tipo de problemas en nuestra zona de comodidad.</a:t>
            </a:r>
            <a:endParaRPr lang="es-ES_tradnl" sz="3400" dirty="0">
              <a:solidFill>
                <a:schemeClr val="bg1"/>
              </a:solidFill>
              <a:latin typeface="Times New Roman"/>
              <a:cs typeface="Times New Roman"/>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8</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1460334"/>
      </p:ext>
    </p:extLst>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25044" y="7005453"/>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448787" y="2345621"/>
            <a:ext cx="4685922" cy="2411468"/>
          </a:xfrm>
          <a:prstGeom prst="rect">
            <a:avLst/>
          </a:prstGeom>
        </p:spPr>
        <p:txBody>
          <a:bodyPr>
            <a:noAutofit/>
          </a:bodyPr>
          <a:lstStyle/>
          <a:p>
            <a:pPr algn="l"/>
            <a:r>
              <a:rPr lang="es-CO" sz="4800" b="1" dirty="0">
                <a:solidFill>
                  <a:srgbClr val="FFC000"/>
                </a:solidFill>
                <a:latin typeface="Times New Roman"/>
                <a:cs typeface="Times New Roman"/>
              </a:rPr>
              <a:t>Actividad #1</a:t>
            </a:r>
            <a:br>
              <a:rPr lang="es-CO" sz="3600" b="1" dirty="0">
                <a:solidFill>
                  <a:schemeClr val="bg1"/>
                </a:solidFill>
                <a:latin typeface="Times New Roman"/>
                <a:cs typeface="Times New Roman"/>
              </a:rPr>
            </a:br>
            <a:br>
              <a:rPr lang="es-CO" sz="3600" b="1" dirty="0">
                <a:solidFill>
                  <a:schemeClr val="bg1"/>
                </a:solidFill>
                <a:latin typeface="Times New Roman"/>
                <a:cs typeface="Times New Roman"/>
              </a:rPr>
            </a:br>
            <a:endParaRPr lang="es-ES_tradnl" sz="3600" b="1" dirty="0">
              <a:solidFill>
                <a:schemeClr val="bg1"/>
              </a:solidFill>
              <a:latin typeface="Times New Roman"/>
              <a:cs typeface="Times New Roman"/>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8</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hape 154">
            <a:extLst>
              <a:ext uri="{FF2B5EF4-FFF2-40B4-BE49-F238E27FC236}">
                <a16:creationId xmlns:a16="http://schemas.microsoft.com/office/drawing/2014/main" id="{62E4F182-B2E5-0226-FE2A-B7F1F935E2DA}"/>
              </a:ext>
            </a:extLst>
          </p:cNvPr>
          <p:cNvSpPr txBox="1">
            <a:spLocks/>
          </p:cNvSpPr>
          <p:nvPr/>
        </p:nvSpPr>
        <p:spPr>
          <a:xfrm>
            <a:off x="5577280" y="594384"/>
            <a:ext cx="6855043" cy="558695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Autofit/>
          </a:bodyPr>
          <a:lstStyle>
            <a:lvl1pPr marL="0" marR="0" indent="0" algn="r" defTabSz="584200" rtl="0" latinLnBrk="0">
              <a:lnSpc>
                <a:spcPct val="80000"/>
              </a:lnSpc>
              <a:spcBef>
                <a:spcPts val="0"/>
              </a:spcBef>
              <a:spcAft>
                <a:spcPts val="0"/>
              </a:spcAft>
              <a:buClrTx/>
              <a:buSzTx/>
              <a:buFontTx/>
              <a:buNone/>
              <a:tabLst/>
              <a:defRPr sz="12100" b="0" i="0" u="none" strike="noStrike" cap="all" spc="0" baseline="0">
                <a:ln>
                  <a:noFill/>
                </a:ln>
                <a:solidFill>
                  <a:srgbClr val="5C5C5C"/>
                </a:solidFill>
                <a:uFillTx/>
                <a:latin typeface="+mn-lt"/>
                <a:ea typeface="+mn-ea"/>
                <a:cs typeface="+mn-cs"/>
                <a:sym typeface="DIN Condensed"/>
              </a:defRPr>
            </a:lvl1pPr>
            <a:lvl2pPr marL="0" marR="0" indent="228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2pPr>
            <a:lvl3pPr marL="0" marR="0" indent="457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3pPr>
            <a:lvl4pPr marL="0" marR="0" indent="685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4pPr>
            <a:lvl5pPr marL="0" marR="0" indent="9144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5pPr>
            <a:lvl6pPr marL="0" marR="0" indent="11430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6pPr>
            <a:lvl7pPr marL="0" marR="0" indent="1371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7pPr>
            <a:lvl8pPr marL="0" marR="0" indent="1600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8pPr>
            <a:lvl9pPr marL="0" marR="0" indent="1828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9pPr>
          </a:lstStyle>
          <a:p>
            <a:pPr marL="342900" indent="-342900" algn="l" hangingPunct="1">
              <a:buFont typeface="Arial" panose="020B0604020202020204" pitchFamily="34" charset="0"/>
              <a:buChar char="•"/>
            </a:pPr>
            <a:endParaRPr lang="es-CO" sz="2600" dirty="0">
              <a:solidFill>
                <a:schemeClr val="bg1"/>
              </a:solidFill>
              <a:latin typeface="Times New Roman"/>
              <a:cs typeface="Times New Roman"/>
            </a:endParaRPr>
          </a:p>
          <a:p>
            <a:pPr marL="342900" indent="-342900" algn="l" hangingPunct="1">
              <a:buFont typeface="Arial" panose="020B0604020202020204" pitchFamily="34" charset="0"/>
              <a:buChar char="•"/>
            </a:pPr>
            <a:endParaRPr lang="es-CO" sz="2600" dirty="0">
              <a:solidFill>
                <a:schemeClr val="bg1"/>
              </a:solidFill>
              <a:latin typeface="Times New Roman"/>
              <a:cs typeface="Times New Roman"/>
            </a:endParaRPr>
          </a:p>
          <a:p>
            <a:pPr algn="l" hangingPunct="1"/>
            <a:r>
              <a:rPr lang="es-CO" sz="2600" dirty="0">
                <a:solidFill>
                  <a:schemeClr val="bg1"/>
                </a:solidFill>
                <a:latin typeface="Times New Roman"/>
                <a:cs typeface="Times New Roman"/>
              </a:rPr>
              <a:t>Invite a los padres a responder las siguientes preguntas con los miembros de su grupo:</a:t>
            </a:r>
          </a:p>
          <a:p>
            <a:pPr algn="l" hangingPunct="1"/>
            <a:endParaRPr lang="es-CO" sz="2600" dirty="0">
              <a:solidFill>
                <a:schemeClr val="bg1"/>
              </a:solidFill>
              <a:latin typeface="Times New Roman"/>
              <a:cs typeface="Times New Roman"/>
            </a:endParaRPr>
          </a:p>
          <a:p>
            <a:pPr marL="342900" indent="-342900" algn="l" hangingPunct="1">
              <a:buFont typeface="Arial" panose="020B0604020202020204" pitchFamily="34" charset="0"/>
              <a:buChar char="•"/>
            </a:pPr>
            <a:r>
              <a:rPr lang="es-CO" sz="2600" dirty="0">
                <a:solidFill>
                  <a:schemeClr val="bg1"/>
                </a:solidFill>
                <a:latin typeface="Times New Roman"/>
                <a:cs typeface="Times New Roman"/>
              </a:rPr>
              <a:t>Piense en una experiencia cuando encontró la fuerza de Dios en su debilidad. ¿Cómo creció su fe como resultado de esa experiencia?</a:t>
            </a:r>
          </a:p>
          <a:p>
            <a:pPr marL="342900" indent="-342900" algn="l" hangingPunct="1">
              <a:buFont typeface="Arial" panose="020B0604020202020204" pitchFamily="34" charset="0"/>
              <a:buChar char="•"/>
            </a:pPr>
            <a:endParaRPr lang="es-CO" sz="2600" dirty="0">
              <a:solidFill>
                <a:schemeClr val="bg1"/>
              </a:solidFill>
              <a:latin typeface="Times New Roman"/>
              <a:cs typeface="Times New Roman"/>
            </a:endParaRPr>
          </a:p>
          <a:p>
            <a:pPr marL="342900" indent="-342900" algn="l" hangingPunct="1">
              <a:buFont typeface="Arial" panose="020B0604020202020204" pitchFamily="34" charset="0"/>
              <a:buChar char="•"/>
            </a:pPr>
            <a:r>
              <a:rPr lang="es-CO" sz="2600" dirty="0">
                <a:solidFill>
                  <a:schemeClr val="bg1"/>
                </a:solidFill>
                <a:latin typeface="Times New Roman"/>
                <a:cs typeface="Times New Roman"/>
              </a:rPr>
              <a:t>¿Cómo puede ayudar a su hijo a tener experiencias similares de una manera segura?</a:t>
            </a:r>
          </a:p>
          <a:p>
            <a:pPr algn="l" hangingPunct="1"/>
            <a:endParaRPr lang="es-CO" sz="2600" b="1" dirty="0">
              <a:solidFill>
                <a:schemeClr val="bg1"/>
              </a:solidFill>
              <a:latin typeface="Times New Roman"/>
              <a:cs typeface="Times New Roman"/>
            </a:endParaRPr>
          </a:p>
          <a:p>
            <a:pPr algn="l" hangingPunct="1"/>
            <a:endParaRPr lang="es-CO" sz="2300" b="1" dirty="0">
              <a:solidFill>
                <a:schemeClr val="bg1"/>
              </a:solidFill>
              <a:latin typeface="Times New Roman"/>
              <a:cs typeface="Times New Roman"/>
            </a:endParaRPr>
          </a:p>
          <a:p>
            <a:pPr algn="ctr" hangingPunct="1"/>
            <a:r>
              <a:rPr lang="es-CO" sz="1800" dirty="0">
                <a:solidFill>
                  <a:schemeClr val="bg1"/>
                </a:solidFill>
                <a:latin typeface="Times New Roman"/>
                <a:cs typeface="Times New Roman"/>
              </a:rPr>
              <a:t>(Cuaderno de actividades – página 14)</a:t>
            </a:r>
          </a:p>
        </p:txBody>
      </p:sp>
    </p:spTree>
    <p:extLst>
      <p:ext uri="{BB962C8B-B14F-4D97-AF65-F5344CB8AC3E}">
        <p14:creationId xmlns:p14="http://schemas.microsoft.com/office/powerpoint/2010/main" val="397207909"/>
      </p:ext>
    </p:extLst>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10035" y="7165798"/>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6502400" y="2131109"/>
            <a:ext cx="5611219" cy="2507903"/>
          </a:xfrm>
          <a:prstGeom prst="rect">
            <a:avLst/>
          </a:prstGeom>
        </p:spPr>
        <p:txBody>
          <a:bodyPr>
            <a:noAutofit/>
          </a:bodyPr>
          <a:lstStyle/>
          <a:p>
            <a:pPr algn="ctr"/>
            <a:r>
              <a:rPr lang="es-CO" sz="3200" dirty="0">
                <a:solidFill>
                  <a:schemeClr val="bg1"/>
                </a:solidFill>
                <a:latin typeface="Times New Roman"/>
                <a:cs typeface="Times New Roman"/>
              </a:rPr>
              <a:t>Salir de nuestra zona de comodidad </a:t>
            </a:r>
            <a:br>
              <a:rPr lang="es-CO" sz="3200" dirty="0">
                <a:solidFill>
                  <a:schemeClr val="bg1"/>
                </a:solidFill>
                <a:latin typeface="Times New Roman"/>
                <a:cs typeface="Times New Roman"/>
              </a:rPr>
            </a:br>
            <a:r>
              <a:rPr lang="es-CO" sz="3200" dirty="0">
                <a:solidFill>
                  <a:schemeClr val="bg1"/>
                </a:solidFill>
                <a:latin typeface="Times New Roman"/>
                <a:cs typeface="Times New Roman"/>
              </a:rPr>
              <a:t>nos permite también crecer de diferentes maneras</a:t>
            </a:r>
            <a:endParaRPr lang="es-ES_tradnl" sz="3200" dirty="0">
              <a:solidFill>
                <a:schemeClr val="bg1"/>
              </a:solidFill>
              <a:latin typeface="Times New Roman" panose="02020603050405020304" pitchFamily="18" charset="0"/>
              <a:cs typeface="Times New Roman" panose="02020603050405020304" pitchFamily="18" charset="0"/>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8</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6EA0C50B-195A-814A-8BBE-1286566483D6}"/>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p:blipFill>
        <p:spPr>
          <a:xfrm rot="20872954">
            <a:off x="1115642" y="2584174"/>
            <a:ext cx="4595381" cy="2626326"/>
          </a:xfrm>
          <a:prstGeom prst="rect">
            <a:avLst/>
          </a:prstGeom>
          <a:solidFill>
            <a:srgbClr val="FFFFFF"/>
          </a:solidFill>
          <a:ln>
            <a:noFill/>
          </a:ln>
          <a:effectLst>
            <a:glow rad="127000">
              <a:schemeClr val="bg1"/>
            </a:glow>
            <a:outerShdw sx="102000" sy="102000" algn="ctr" rotWithShape="0">
              <a:prstClr val="black">
                <a:alpha val="40000"/>
              </a:prstClr>
            </a:outerShdw>
          </a:effectLst>
        </p:spPr>
      </p:pic>
    </p:spTree>
    <p:extLst>
      <p:ext uri="{BB962C8B-B14F-4D97-AF65-F5344CB8AC3E}">
        <p14:creationId xmlns:p14="http://schemas.microsoft.com/office/powerpoint/2010/main" val="961112521"/>
      </p:ext>
    </p:extLst>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10035" y="7165798"/>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6502400" y="1010423"/>
            <a:ext cx="6020153" cy="5239489"/>
          </a:xfrm>
          <a:prstGeom prst="rect">
            <a:avLst/>
          </a:prstGeom>
        </p:spPr>
        <p:txBody>
          <a:bodyPr>
            <a:noAutofit/>
          </a:bodyPr>
          <a:lstStyle/>
          <a:p>
            <a:pPr algn="ctr"/>
            <a:r>
              <a:rPr lang="es-CO" sz="3000" dirty="0">
                <a:solidFill>
                  <a:schemeClr val="bg1"/>
                </a:solidFill>
                <a:latin typeface="Times New Roman"/>
                <a:cs typeface="Times New Roman"/>
              </a:rPr>
              <a:t>«el mundo expone a nuestros hijos a circunstancias y experiencias</a:t>
            </a:r>
            <a:br>
              <a:rPr lang="es-CO" sz="3000" dirty="0">
                <a:solidFill>
                  <a:schemeClr val="bg1"/>
                </a:solidFill>
                <a:latin typeface="Times New Roman"/>
                <a:cs typeface="Times New Roman"/>
              </a:rPr>
            </a:br>
            <a:r>
              <a:rPr lang="es-CO" sz="3000" dirty="0">
                <a:solidFill>
                  <a:schemeClr val="bg1"/>
                </a:solidFill>
                <a:latin typeface="Times New Roman"/>
                <a:cs typeface="Times New Roman"/>
              </a:rPr>
              <a:t>que los alejan de su zona de comodidad. Así los niños descubren</a:t>
            </a:r>
            <a:br>
              <a:rPr lang="es-CO" sz="3000" dirty="0">
                <a:solidFill>
                  <a:schemeClr val="bg1"/>
                </a:solidFill>
                <a:latin typeface="Times New Roman"/>
                <a:cs typeface="Times New Roman"/>
              </a:rPr>
            </a:br>
            <a:r>
              <a:rPr lang="es-CO" sz="3000" dirty="0">
                <a:solidFill>
                  <a:schemeClr val="bg1"/>
                </a:solidFill>
                <a:latin typeface="Times New Roman"/>
                <a:cs typeface="Times New Roman"/>
              </a:rPr>
              <a:t>que ya no pueden confiar en su seguridad, ni en sus propias fuerzas (ni siquiera en sus padres) y, por lo tanto, aprenden a depender de Dios».</a:t>
            </a:r>
            <a:endParaRPr lang="es-ES_tradnl" sz="3000" dirty="0">
              <a:solidFill>
                <a:schemeClr val="bg1"/>
              </a:solidFill>
              <a:latin typeface="Times New Roman" panose="02020603050405020304" pitchFamily="18" charset="0"/>
              <a:cs typeface="Times New Roman" panose="02020603050405020304" pitchFamily="18" charset="0"/>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8</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6EA0C50B-195A-814A-8BBE-1286566483D6}"/>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p:blipFill>
        <p:spPr>
          <a:xfrm rot="20872954">
            <a:off x="1115642" y="2584174"/>
            <a:ext cx="4595381" cy="2626326"/>
          </a:xfrm>
          <a:prstGeom prst="rect">
            <a:avLst/>
          </a:prstGeom>
          <a:solidFill>
            <a:srgbClr val="FFFFFF"/>
          </a:solidFill>
          <a:ln>
            <a:noFill/>
          </a:ln>
          <a:effectLst>
            <a:glow rad="127000">
              <a:schemeClr val="bg1"/>
            </a:glow>
            <a:outerShdw sx="102000" sy="102000" algn="ctr" rotWithShape="0">
              <a:prstClr val="black">
                <a:alpha val="40000"/>
              </a:prstClr>
            </a:outerShdw>
          </a:effectLst>
        </p:spPr>
      </p:pic>
    </p:spTree>
    <p:extLst>
      <p:ext uri="{BB962C8B-B14F-4D97-AF65-F5344CB8AC3E}">
        <p14:creationId xmlns:p14="http://schemas.microsoft.com/office/powerpoint/2010/main" val="2278141903"/>
      </p:ext>
    </p:extLst>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10035" y="7165798"/>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6199632" y="845831"/>
            <a:ext cx="6322921" cy="5605250"/>
          </a:xfrm>
          <a:prstGeom prst="rect">
            <a:avLst/>
          </a:prstGeom>
        </p:spPr>
        <p:txBody>
          <a:bodyPr>
            <a:noAutofit/>
          </a:bodyPr>
          <a:lstStyle/>
          <a:p>
            <a:pPr algn="ctr"/>
            <a:r>
              <a:rPr lang="es-CO" sz="2400" dirty="0">
                <a:solidFill>
                  <a:schemeClr val="bg1"/>
                </a:solidFill>
                <a:latin typeface="Times New Roman"/>
                <a:cs typeface="Times New Roman"/>
              </a:rPr>
              <a:t>Los padres deben proteger pero no rescatar a sus hijos. </a:t>
            </a:r>
            <a:br>
              <a:rPr lang="es-CO" sz="2400" dirty="0">
                <a:solidFill>
                  <a:schemeClr val="bg1"/>
                </a:solidFill>
                <a:latin typeface="Times New Roman"/>
                <a:cs typeface="Times New Roman"/>
              </a:rPr>
            </a:br>
            <a:br>
              <a:rPr lang="es-CO" sz="2400" dirty="0">
                <a:solidFill>
                  <a:schemeClr val="bg1"/>
                </a:solidFill>
                <a:latin typeface="Times New Roman"/>
                <a:cs typeface="Times New Roman"/>
              </a:rPr>
            </a:br>
            <a:r>
              <a:rPr lang="es-CO" sz="2400" dirty="0">
                <a:solidFill>
                  <a:schemeClr val="bg1"/>
                </a:solidFill>
                <a:latin typeface="Times New Roman"/>
                <a:cs typeface="Times New Roman"/>
              </a:rPr>
              <a:t>Los niños deben aprender a lidiar con los desafíos que enfrentan y a confiar en Dios en sus circunstancias,</a:t>
            </a:r>
            <a:br>
              <a:rPr lang="es-CO" sz="2400" dirty="0">
                <a:solidFill>
                  <a:schemeClr val="bg1"/>
                </a:solidFill>
                <a:latin typeface="Times New Roman"/>
                <a:cs typeface="Times New Roman"/>
              </a:rPr>
            </a:br>
            <a:r>
              <a:rPr lang="es-CO" sz="2400" dirty="0">
                <a:solidFill>
                  <a:schemeClr val="bg1"/>
                </a:solidFill>
                <a:latin typeface="Times New Roman"/>
                <a:cs typeface="Times New Roman"/>
              </a:rPr>
              <a:t>no importa cuán difícil sea.</a:t>
            </a:r>
            <a:br>
              <a:rPr lang="es-CO" sz="2400" dirty="0">
                <a:solidFill>
                  <a:schemeClr val="bg1"/>
                </a:solidFill>
                <a:latin typeface="Times New Roman"/>
                <a:cs typeface="Times New Roman"/>
              </a:rPr>
            </a:br>
            <a:r>
              <a:rPr lang="es-CO" sz="2400" dirty="0">
                <a:solidFill>
                  <a:schemeClr val="bg1"/>
                </a:solidFill>
                <a:latin typeface="Times New Roman"/>
                <a:cs typeface="Times New Roman"/>
              </a:rPr>
              <a:t>Debemos enseñar a nuestros hijos a confiar en Jesús y a defenderse en la forma en que Él los dirija.</a:t>
            </a:r>
            <a:br>
              <a:rPr lang="es-CO" sz="2400" dirty="0">
                <a:solidFill>
                  <a:schemeClr val="bg1"/>
                </a:solidFill>
                <a:latin typeface="Times New Roman"/>
                <a:cs typeface="Times New Roman"/>
              </a:rPr>
            </a:br>
            <a:br>
              <a:rPr lang="es-CO" sz="2400" dirty="0">
                <a:solidFill>
                  <a:schemeClr val="bg1"/>
                </a:solidFill>
                <a:latin typeface="Times New Roman"/>
                <a:cs typeface="Times New Roman"/>
              </a:rPr>
            </a:br>
            <a:r>
              <a:rPr lang="es-CO" sz="2400" dirty="0">
                <a:solidFill>
                  <a:schemeClr val="bg1"/>
                </a:solidFill>
                <a:latin typeface="Times New Roman"/>
                <a:cs typeface="Times New Roman"/>
              </a:rPr>
              <a:t>Cuando ellos confían en Jesús, su confianza en Él aumenta tal como lo hace un músculo al ejercitarlo. </a:t>
            </a:r>
            <a:br>
              <a:rPr lang="es-CO" sz="2400" dirty="0">
                <a:solidFill>
                  <a:schemeClr val="bg1"/>
                </a:solidFill>
                <a:latin typeface="Times New Roman"/>
                <a:cs typeface="Times New Roman"/>
              </a:rPr>
            </a:br>
            <a:br>
              <a:rPr lang="es-CO" sz="2400" dirty="0">
                <a:solidFill>
                  <a:schemeClr val="bg1"/>
                </a:solidFill>
                <a:latin typeface="Times New Roman"/>
                <a:cs typeface="Times New Roman"/>
              </a:rPr>
            </a:br>
            <a:br>
              <a:rPr lang="es-CO" sz="2400" dirty="0">
                <a:solidFill>
                  <a:schemeClr val="bg1"/>
                </a:solidFill>
                <a:latin typeface="Times New Roman"/>
                <a:cs typeface="Times New Roman"/>
              </a:rPr>
            </a:br>
            <a:r>
              <a:rPr lang="es-CO" sz="2400" dirty="0">
                <a:solidFill>
                  <a:schemeClr val="bg1"/>
                </a:solidFill>
                <a:latin typeface="Times New Roman"/>
                <a:cs typeface="Times New Roman"/>
              </a:rPr>
              <a:t>¡Nuestra fe crece cuando </a:t>
            </a:r>
            <a:br>
              <a:rPr lang="es-CO" sz="2400" dirty="0">
                <a:solidFill>
                  <a:schemeClr val="bg1"/>
                </a:solidFill>
                <a:latin typeface="Times New Roman"/>
                <a:cs typeface="Times New Roman"/>
              </a:rPr>
            </a:br>
            <a:r>
              <a:rPr lang="es-CO" sz="2400" dirty="0">
                <a:solidFill>
                  <a:schemeClr val="bg1"/>
                </a:solidFill>
                <a:latin typeface="Times New Roman"/>
                <a:cs typeface="Times New Roman"/>
              </a:rPr>
              <a:t>la usamos!</a:t>
            </a:r>
            <a:endParaRPr lang="es-ES_tradnl" sz="2400" dirty="0">
              <a:solidFill>
                <a:schemeClr val="bg1"/>
              </a:solidFill>
              <a:latin typeface="Times New Roman" panose="02020603050405020304" pitchFamily="18" charset="0"/>
              <a:cs typeface="Times New Roman" panose="02020603050405020304" pitchFamily="18" charset="0"/>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8</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6EA0C50B-195A-814A-8BBE-1286566483D6}"/>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p:blipFill>
        <p:spPr>
          <a:xfrm rot="20872954">
            <a:off x="877898" y="2584174"/>
            <a:ext cx="4595381" cy="2626326"/>
          </a:xfrm>
          <a:prstGeom prst="rect">
            <a:avLst/>
          </a:prstGeom>
          <a:solidFill>
            <a:srgbClr val="FFFFFF"/>
          </a:solidFill>
          <a:ln>
            <a:noFill/>
          </a:ln>
          <a:effectLst>
            <a:glow rad="127000">
              <a:schemeClr val="bg1"/>
            </a:glow>
            <a:outerShdw sx="102000" sy="102000" algn="ctr" rotWithShape="0">
              <a:prstClr val="black">
                <a:alpha val="40000"/>
              </a:prstClr>
            </a:outerShdw>
          </a:effectLst>
        </p:spPr>
      </p:pic>
    </p:spTree>
    <p:extLst>
      <p:ext uri="{BB962C8B-B14F-4D97-AF65-F5344CB8AC3E}">
        <p14:creationId xmlns:p14="http://schemas.microsoft.com/office/powerpoint/2010/main" val="2349048000"/>
      </p:ext>
    </p:extLst>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10035" y="7165798"/>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815008" y="457201"/>
            <a:ext cx="11707545" cy="5340095"/>
          </a:xfrm>
          <a:prstGeom prst="rect">
            <a:avLst/>
          </a:prstGeom>
        </p:spPr>
        <p:txBody>
          <a:bodyPr>
            <a:noAutofit/>
          </a:bodyPr>
          <a:lstStyle/>
          <a:p>
            <a:pPr algn="ctr"/>
            <a:r>
              <a:rPr lang="es-CO" sz="3000" dirty="0">
                <a:solidFill>
                  <a:schemeClr val="bg1"/>
                </a:solidFill>
                <a:latin typeface="Times New Roman"/>
                <a:cs typeface="Times New Roman"/>
              </a:rPr>
              <a:t>«El mejor regalo que podemos darle a nuestros hijos, es la confianza en que creemos que todo está en las manos de Dios (incluso las cosas difíciles). Tenemos que soltar el control de sus circunstancias. </a:t>
            </a:r>
            <a:br>
              <a:rPr lang="es-CO" sz="3000" dirty="0">
                <a:solidFill>
                  <a:schemeClr val="bg1"/>
                </a:solidFill>
                <a:latin typeface="Times New Roman"/>
                <a:cs typeface="Times New Roman"/>
              </a:rPr>
            </a:br>
            <a:br>
              <a:rPr lang="es-CO" sz="3000" dirty="0">
                <a:solidFill>
                  <a:schemeClr val="bg1"/>
                </a:solidFill>
                <a:latin typeface="Times New Roman"/>
                <a:cs typeface="Times New Roman"/>
              </a:rPr>
            </a:br>
            <a:r>
              <a:rPr lang="es-CO" sz="3000" dirty="0">
                <a:solidFill>
                  <a:schemeClr val="bg1"/>
                </a:solidFill>
                <a:latin typeface="Times New Roman"/>
                <a:cs typeface="Times New Roman"/>
              </a:rPr>
              <a:t>Necesitamos comenzar a ver las cosas difíciles como cosas que Dios quiere usar para perfeccionarlos y luego debemos caminar con ellos en oración, y ser un ejemplo de cómo se debe responder a la gracia en medio de las pruebas»</a:t>
            </a:r>
            <a:br>
              <a:rPr lang="es-CO" sz="3000" dirty="0">
                <a:solidFill>
                  <a:schemeClr val="bg1"/>
                </a:solidFill>
                <a:latin typeface="Times New Roman"/>
                <a:cs typeface="Times New Roman"/>
              </a:rPr>
            </a:br>
            <a:endParaRPr lang="es-ES_tradnl" sz="3000" dirty="0">
              <a:solidFill>
                <a:schemeClr val="bg1"/>
              </a:solidFill>
              <a:latin typeface="Times New Roman"/>
              <a:cs typeface="Times New Roman"/>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8</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6449285"/>
      </p:ext>
    </p:extLst>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25044" y="7005453"/>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448787" y="2345621"/>
            <a:ext cx="4685922" cy="2411468"/>
          </a:xfrm>
          <a:prstGeom prst="rect">
            <a:avLst/>
          </a:prstGeom>
        </p:spPr>
        <p:txBody>
          <a:bodyPr>
            <a:noAutofit/>
          </a:bodyPr>
          <a:lstStyle/>
          <a:p>
            <a:pPr algn="l"/>
            <a:r>
              <a:rPr lang="es-CO" sz="4800" b="1" dirty="0">
                <a:solidFill>
                  <a:srgbClr val="FFC000"/>
                </a:solidFill>
                <a:latin typeface="Times New Roman"/>
                <a:cs typeface="Times New Roman"/>
              </a:rPr>
              <a:t>Actividad #2</a:t>
            </a:r>
            <a:br>
              <a:rPr lang="es-CO" sz="3600" b="1" dirty="0">
                <a:solidFill>
                  <a:schemeClr val="bg1"/>
                </a:solidFill>
                <a:latin typeface="Times New Roman"/>
                <a:cs typeface="Times New Roman"/>
              </a:rPr>
            </a:br>
            <a:br>
              <a:rPr lang="es-CO" sz="3600" b="1" dirty="0">
                <a:solidFill>
                  <a:schemeClr val="bg1"/>
                </a:solidFill>
                <a:latin typeface="Times New Roman"/>
                <a:cs typeface="Times New Roman"/>
              </a:rPr>
            </a:br>
            <a:endParaRPr lang="es-ES_tradnl" sz="3600" b="1" dirty="0">
              <a:solidFill>
                <a:schemeClr val="bg1"/>
              </a:solidFill>
              <a:latin typeface="Times New Roman"/>
              <a:cs typeface="Times New Roman"/>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8</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hape 154">
            <a:extLst>
              <a:ext uri="{FF2B5EF4-FFF2-40B4-BE49-F238E27FC236}">
                <a16:creationId xmlns:a16="http://schemas.microsoft.com/office/drawing/2014/main" id="{62E4F182-B2E5-0226-FE2A-B7F1F935E2DA}"/>
              </a:ext>
            </a:extLst>
          </p:cNvPr>
          <p:cNvSpPr txBox="1">
            <a:spLocks/>
          </p:cNvSpPr>
          <p:nvPr/>
        </p:nvSpPr>
        <p:spPr>
          <a:xfrm>
            <a:off x="5577280" y="594385"/>
            <a:ext cx="6855043" cy="52897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Autofit/>
          </a:bodyPr>
          <a:lstStyle>
            <a:lvl1pPr marL="0" marR="0" indent="0" algn="r" defTabSz="584200" rtl="0" latinLnBrk="0">
              <a:lnSpc>
                <a:spcPct val="80000"/>
              </a:lnSpc>
              <a:spcBef>
                <a:spcPts val="0"/>
              </a:spcBef>
              <a:spcAft>
                <a:spcPts val="0"/>
              </a:spcAft>
              <a:buClrTx/>
              <a:buSzTx/>
              <a:buFontTx/>
              <a:buNone/>
              <a:tabLst/>
              <a:defRPr sz="12100" b="0" i="0" u="none" strike="noStrike" cap="all" spc="0" baseline="0">
                <a:ln>
                  <a:noFill/>
                </a:ln>
                <a:solidFill>
                  <a:srgbClr val="5C5C5C"/>
                </a:solidFill>
                <a:uFillTx/>
                <a:latin typeface="+mn-lt"/>
                <a:ea typeface="+mn-ea"/>
                <a:cs typeface="+mn-cs"/>
                <a:sym typeface="DIN Condensed"/>
              </a:defRPr>
            </a:lvl1pPr>
            <a:lvl2pPr marL="0" marR="0" indent="228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2pPr>
            <a:lvl3pPr marL="0" marR="0" indent="457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3pPr>
            <a:lvl4pPr marL="0" marR="0" indent="685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4pPr>
            <a:lvl5pPr marL="0" marR="0" indent="9144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5pPr>
            <a:lvl6pPr marL="0" marR="0" indent="11430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6pPr>
            <a:lvl7pPr marL="0" marR="0" indent="1371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7pPr>
            <a:lvl8pPr marL="0" marR="0" indent="1600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8pPr>
            <a:lvl9pPr marL="0" marR="0" indent="1828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9pPr>
          </a:lstStyle>
          <a:p>
            <a:pPr algn="l" hangingPunct="1"/>
            <a:r>
              <a:rPr lang="es-CO" sz="2600" dirty="0">
                <a:solidFill>
                  <a:schemeClr val="bg1"/>
                </a:solidFill>
                <a:latin typeface="Times New Roman"/>
                <a:cs typeface="Times New Roman"/>
              </a:rPr>
              <a:t>Invite a los padres a responder las siguientes preguntas con los miembros de su grupo:</a:t>
            </a:r>
          </a:p>
          <a:p>
            <a:pPr algn="l" hangingPunct="1"/>
            <a:endParaRPr lang="es-CO" sz="2600" dirty="0">
              <a:solidFill>
                <a:schemeClr val="bg1"/>
              </a:solidFill>
              <a:latin typeface="Times New Roman"/>
              <a:cs typeface="Times New Roman"/>
            </a:endParaRPr>
          </a:p>
          <a:p>
            <a:pPr marL="342900" indent="-342900" algn="l" hangingPunct="1">
              <a:buFont typeface="Arial" panose="020B0604020202020204" pitchFamily="34" charset="0"/>
              <a:buChar char="•"/>
            </a:pPr>
            <a:r>
              <a:rPr lang="es-CO" sz="2600" dirty="0">
                <a:solidFill>
                  <a:schemeClr val="bg1"/>
                </a:solidFill>
                <a:latin typeface="Times New Roman"/>
                <a:cs typeface="Times New Roman"/>
              </a:rPr>
              <a:t>Enseñar a los niños a confiar en Dios en todas las circunstancias les ayuda a crecer en la fe. ¿En qué área su hijo necesita confiar en Dios?</a:t>
            </a:r>
          </a:p>
          <a:p>
            <a:pPr marL="342900" indent="-342900" algn="l" hangingPunct="1">
              <a:buFont typeface="Arial" panose="020B0604020202020204" pitchFamily="34" charset="0"/>
              <a:buChar char="•"/>
            </a:pPr>
            <a:endParaRPr lang="es-CO" sz="2600" dirty="0">
              <a:solidFill>
                <a:schemeClr val="bg1"/>
              </a:solidFill>
              <a:latin typeface="Times New Roman"/>
              <a:cs typeface="Times New Roman"/>
            </a:endParaRPr>
          </a:p>
          <a:p>
            <a:pPr marL="342900" indent="-342900" algn="l" hangingPunct="1">
              <a:buFont typeface="Arial" panose="020B0604020202020204" pitchFamily="34" charset="0"/>
              <a:buChar char="•"/>
            </a:pPr>
            <a:r>
              <a:rPr lang="es-CO" sz="2600" dirty="0">
                <a:solidFill>
                  <a:schemeClr val="bg1"/>
                </a:solidFill>
                <a:latin typeface="Times New Roman"/>
                <a:cs typeface="Times New Roman"/>
              </a:rPr>
              <a:t>¿Cómo puede usted animar a su hijo a confiar en Dios en esa área?</a:t>
            </a:r>
            <a:endParaRPr lang="es-CO" sz="2600" b="1" dirty="0">
              <a:solidFill>
                <a:schemeClr val="bg1"/>
              </a:solidFill>
              <a:latin typeface="Times New Roman"/>
              <a:cs typeface="Times New Roman"/>
            </a:endParaRPr>
          </a:p>
          <a:p>
            <a:pPr algn="l" hangingPunct="1"/>
            <a:endParaRPr lang="es-CO" sz="2300" b="1" dirty="0">
              <a:solidFill>
                <a:schemeClr val="bg1"/>
              </a:solidFill>
              <a:latin typeface="Times New Roman"/>
              <a:cs typeface="Times New Roman"/>
            </a:endParaRPr>
          </a:p>
          <a:p>
            <a:pPr algn="l" hangingPunct="1"/>
            <a:endParaRPr lang="es-CO" sz="2300" b="1" dirty="0">
              <a:solidFill>
                <a:schemeClr val="bg1"/>
              </a:solidFill>
              <a:latin typeface="Times New Roman"/>
              <a:cs typeface="Times New Roman"/>
            </a:endParaRPr>
          </a:p>
          <a:p>
            <a:pPr algn="ctr" hangingPunct="1"/>
            <a:r>
              <a:rPr lang="es-CO" sz="1800" dirty="0">
                <a:solidFill>
                  <a:schemeClr val="bg1"/>
                </a:solidFill>
                <a:latin typeface="Times New Roman"/>
                <a:cs typeface="Times New Roman"/>
              </a:rPr>
              <a:t>(Cuaderno de actividades – página 14)</a:t>
            </a:r>
          </a:p>
        </p:txBody>
      </p:sp>
    </p:spTree>
    <p:extLst>
      <p:ext uri="{BB962C8B-B14F-4D97-AF65-F5344CB8AC3E}">
        <p14:creationId xmlns:p14="http://schemas.microsoft.com/office/powerpoint/2010/main" val="576903295"/>
      </p:ext>
    </p:extLst>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10035" y="7165798"/>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993909" y="4876799"/>
            <a:ext cx="10985121" cy="1852052"/>
          </a:xfrm>
          <a:prstGeom prst="rect">
            <a:avLst/>
          </a:prstGeom>
        </p:spPr>
        <p:txBody>
          <a:bodyPr>
            <a:noAutofit/>
          </a:bodyPr>
          <a:lstStyle/>
          <a:p>
            <a:pPr algn="ctr"/>
            <a:r>
              <a:rPr lang="es-CO" sz="5200" b="1" dirty="0">
                <a:solidFill>
                  <a:schemeClr val="bg1"/>
                </a:solidFill>
                <a:latin typeface="Times New Roman" panose="02020603050405020304" pitchFamily="18" charset="0"/>
                <a:cs typeface="Times New Roman" panose="02020603050405020304" pitchFamily="18" charset="0"/>
              </a:rPr>
              <a:t>“el ambiente de la responsabilidad”</a:t>
            </a:r>
            <a:endParaRPr lang="es-ES_tradnl" sz="5200" b="1" dirty="0">
              <a:solidFill>
                <a:schemeClr val="bg1"/>
              </a:solidFill>
              <a:latin typeface="Times New Roman" panose="02020603050405020304" pitchFamily="18" charset="0"/>
              <a:cs typeface="Times New Roman" panose="02020603050405020304" pitchFamily="18" charset="0"/>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9</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6EA0C50B-195A-814A-8BBE-1286566483D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071549" y="732135"/>
            <a:ext cx="4926148" cy="3840726"/>
          </a:xfrm>
          <a:prstGeom prst="rect">
            <a:avLst/>
          </a:prstGeom>
          <a:solidFill>
            <a:srgbClr val="FFFFFF"/>
          </a:solidFill>
          <a:ln>
            <a:noFill/>
          </a:ln>
          <a:effectLst>
            <a:glow rad="127000">
              <a:schemeClr val="bg1"/>
            </a:glow>
            <a:outerShdw sx="102000" sy="102000" algn="ctr" rotWithShape="0">
              <a:prstClr val="black">
                <a:alpha val="40000"/>
              </a:prstClr>
            </a:outerShdw>
          </a:effectLst>
        </p:spPr>
      </p:pic>
    </p:spTree>
    <p:extLst>
      <p:ext uri="{BB962C8B-B14F-4D97-AF65-F5344CB8AC3E}">
        <p14:creationId xmlns:p14="http://schemas.microsoft.com/office/powerpoint/2010/main" val="2909080611"/>
      </p:ext>
    </p:extLst>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10035" y="7165798"/>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815008" y="457202"/>
            <a:ext cx="11707545" cy="4732008"/>
          </a:xfrm>
          <a:prstGeom prst="rect">
            <a:avLst/>
          </a:prstGeom>
        </p:spPr>
        <p:txBody>
          <a:bodyPr>
            <a:noAutofit/>
          </a:bodyPr>
          <a:lstStyle/>
          <a:p>
            <a:pPr algn="ctr"/>
            <a:r>
              <a:rPr lang="es-CO" sz="3000" dirty="0">
                <a:solidFill>
                  <a:schemeClr val="bg1"/>
                </a:solidFill>
                <a:latin typeface="Times New Roman"/>
                <a:cs typeface="Times New Roman"/>
              </a:rPr>
              <a:t>«Pero en el reino de Dios, cuando Él nos llama a la responsabilidad, ¡nos confía sus planes para nosotros! </a:t>
            </a:r>
            <a:br>
              <a:rPr lang="es-CO" sz="3000" dirty="0">
                <a:solidFill>
                  <a:schemeClr val="bg1"/>
                </a:solidFill>
                <a:latin typeface="Times New Roman"/>
                <a:cs typeface="Times New Roman"/>
              </a:rPr>
            </a:br>
            <a:br>
              <a:rPr lang="es-CO" sz="3000" dirty="0">
                <a:solidFill>
                  <a:schemeClr val="bg1"/>
                </a:solidFill>
                <a:latin typeface="Times New Roman"/>
                <a:cs typeface="Times New Roman"/>
              </a:rPr>
            </a:br>
            <a:r>
              <a:rPr lang="es-CO" sz="3000" dirty="0">
                <a:solidFill>
                  <a:schemeClr val="bg1"/>
                </a:solidFill>
                <a:latin typeface="Times New Roman"/>
                <a:cs typeface="Times New Roman"/>
              </a:rPr>
              <a:t>Qué asombroso concepto: se me ha confiado el cumplimiento de lo que Dios quiere que diga o haga en su representación».</a:t>
            </a:r>
            <a:br>
              <a:rPr lang="es-CO" sz="3000" dirty="0">
                <a:solidFill>
                  <a:schemeClr val="bg1"/>
                </a:solidFill>
                <a:latin typeface="Times New Roman"/>
                <a:cs typeface="Times New Roman"/>
              </a:rPr>
            </a:br>
            <a:endParaRPr lang="es-ES_tradnl" sz="3000" dirty="0">
              <a:solidFill>
                <a:schemeClr val="bg1"/>
              </a:solidFill>
              <a:latin typeface="Times New Roman"/>
              <a:cs typeface="Times New Roman"/>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9</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4999083"/>
      </p:ext>
    </p:extLst>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10035" y="7165798"/>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993909" y="791582"/>
            <a:ext cx="6122507" cy="5339665"/>
          </a:xfrm>
          <a:prstGeom prst="rect">
            <a:avLst/>
          </a:prstGeom>
        </p:spPr>
        <p:txBody>
          <a:bodyPr>
            <a:noAutofit/>
          </a:bodyPr>
          <a:lstStyle/>
          <a:p>
            <a:pPr algn="ctr"/>
            <a:r>
              <a:rPr lang="es-CO" sz="3200" dirty="0">
                <a:solidFill>
                  <a:schemeClr val="bg1"/>
                </a:solidFill>
                <a:latin typeface="Times New Roman"/>
                <a:cs typeface="Times New Roman"/>
              </a:rPr>
              <a:t>“Cada uno debe velar no solo por sus propios intereses, sino también por los intereses de </a:t>
            </a:r>
            <a:br>
              <a:rPr lang="es-CO" sz="3200" dirty="0">
                <a:solidFill>
                  <a:schemeClr val="bg1"/>
                </a:solidFill>
                <a:latin typeface="Times New Roman"/>
                <a:cs typeface="Times New Roman"/>
              </a:rPr>
            </a:br>
            <a:r>
              <a:rPr lang="es-CO" sz="3200" dirty="0">
                <a:solidFill>
                  <a:schemeClr val="bg1"/>
                </a:solidFill>
                <a:latin typeface="Times New Roman"/>
                <a:cs typeface="Times New Roman"/>
              </a:rPr>
              <a:t>los demás”.</a:t>
            </a:r>
            <a:br>
              <a:rPr lang="es-CO" sz="3600" dirty="0">
                <a:latin typeface="Times New Roman" panose="02020603050405020304" pitchFamily="18" charset="0"/>
                <a:cs typeface="Times New Roman" panose="02020603050405020304" pitchFamily="18" charset="0"/>
              </a:rPr>
            </a:br>
            <a:br>
              <a:rPr lang="es-CO" sz="3600" dirty="0">
                <a:latin typeface="Times New Roman" panose="02020603050405020304" pitchFamily="18" charset="0"/>
                <a:cs typeface="Times New Roman" panose="02020603050405020304" pitchFamily="18" charset="0"/>
              </a:rPr>
            </a:br>
            <a:r>
              <a:rPr lang="es-CO" sz="2000" dirty="0">
                <a:solidFill>
                  <a:schemeClr val="bg1"/>
                </a:solidFill>
                <a:latin typeface="Times New Roman"/>
                <a:cs typeface="Times New Roman"/>
              </a:rPr>
              <a:t>(Filipenses 2:4)</a:t>
            </a:r>
            <a:br>
              <a:rPr lang="es-CO" sz="4200" b="1" dirty="0">
                <a:latin typeface="Times New Roman" panose="02020603050405020304" pitchFamily="18" charset="0"/>
                <a:cs typeface="Times New Roman" panose="02020603050405020304" pitchFamily="18" charset="0"/>
              </a:rPr>
            </a:br>
            <a:endParaRPr lang="es-CO" sz="4200" b="1" dirty="0">
              <a:solidFill>
                <a:schemeClr val="bg1"/>
              </a:solidFill>
              <a:latin typeface="Times New Roman" panose="02020603050405020304" pitchFamily="18" charset="0"/>
              <a:cs typeface="Times New Roman" panose="02020603050405020304" pitchFamily="18" charset="0"/>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9</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6EA0C50B-195A-814A-8BBE-1286566483D6}"/>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p:blipFill>
        <p:spPr>
          <a:xfrm rot="709705">
            <a:off x="7610196" y="2368905"/>
            <a:ext cx="3957246" cy="3085311"/>
          </a:xfrm>
          <a:prstGeom prst="rect">
            <a:avLst/>
          </a:prstGeom>
          <a:solidFill>
            <a:srgbClr val="FFFFFF"/>
          </a:solidFill>
          <a:ln>
            <a:noFill/>
          </a:ln>
          <a:effectLst>
            <a:glow rad="127000">
              <a:schemeClr val="bg1"/>
            </a:glow>
            <a:outerShdw sx="102000" sy="102000" algn="ctr" rotWithShape="0">
              <a:prstClr val="black">
                <a:alpha val="40000"/>
              </a:prstClr>
            </a:outerShdw>
          </a:effectLst>
        </p:spPr>
      </p:pic>
    </p:spTree>
    <p:extLst>
      <p:ext uri="{BB962C8B-B14F-4D97-AF65-F5344CB8AC3E}">
        <p14:creationId xmlns:p14="http://schemas.microsoft.com/office/powerpoint/2010/main" val="102246469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10035" y="7165798"/>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993909" y="4011339"/>
            <a:ext cx="10985121" cy="2461466"/>
          </a:xfrm>
          <a:prstGeom prst="rect">
            <a:avLst/>
          </a:prstGeom>
        </p:spPr>
        <p:txBody>
          <a:bodyPr>
            <a:noAutofit/>
          </a:bodyPr>
          <a:lstStyle/>
          <a:p>
            <a:pPr algn="ctr"/>
            <a:r>
              <a:rPr lang="es-ES_tradnl" sz="6000" b="1" dirty="0">
                <a:solidFill>
                  <a:schemeClr val="bg1"/>
                </a:solidFill>
                <a:latin typeface="Times New Roman" panose="02020603050405020304" pitchFamily="18" charset="0"/>
                <a:cs typeface="Times New Roman" panose="02020603050405020304" pitchFamily="18" charset="0"/>
              </a:rPr>
              <a:t>CRIANZA ESPIRITUAL </a:t>
            </a: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1</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48EFE1AD-ED5E-ADBF-CE9D-6E659B4DC914}"/>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p:blipFill>
        <p:spPr>
          <a:xfrm>
            <a:off x="3971040" y="975381"/>
            <a:ext cx="5062719" cy="3307099"/>
          </a:xfrm>
          <a:prstGeom prst="rect">
            <a:avLst/>
          </a:prstGeom>
          <a:solidFill>
            <a:srgbClr val="FFFFFF"/>
          </a:solidFill>
          <a:ln>
            <a:noFill/>
          </a:ln>
          <a:effectLst>
            <a:glow rad="127000">
              <a:schemeClr val="bg1"/>
            </a:glow>
            <a:outerShdw sx="102000" sy="102000" algn="ctr" rotWithShape="0">
              <a:prstClr val="black">
                <a:alpha val="40000"/>
              </a:prstClr>
            </a:outerShdw>
          </a:effectLst>
        </p:spPr>
      </p:pic>
    </p:spTree>
    <p:extLst>
      <p:ext uri="{BB962C8B-B14F-4D97-AF65-F5344CB8AC3E}">
        <p14:creationId xmlns:p14="http://schemas.microsoft.com/office/powerpoint/2010/main" val="2402733435"/>
      </p:ext>
    </p:extLst>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10035" y="7165798"/>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792741" y="1818898"/>
            <a:ext cx="6122507" cy="3830961"/>
          </a:xfrm>
          <a:prstGeom prst="rect">
            <a:avLst/>
          </a:prstGeom>
        </p:spPr>
        <p:txBody>
          <a:bodyPr>
            <a:noAutofit/>
          </a:bodyPr>
          <a:lstStyle/>
          <a:p>
            <a:pPr algn="ctr"/>
            <a:r>
              <a:rPr lang="es-CO" sz="3600" dirty="0">
                <a:solidFill>
                  <a:schemeClr val="bg1"/>
                </a:solidFill>
                <a:latin typeface="Times New Roman" panose="02020603050405020304" pitchFamily="18" charset="0"/>
                <a:cs typeface="Times New Roman" panose="02020603050405020304" pitchFamily="18" charset="0"/>
              </a:rPr>
              <a:t>La responsabilidad está ligada a la noción del compromiso</a:t>
            </a:r>
            <a:br>
              <a:rPr lang="es-CO" sz="3600" dirty="0">
                <a:solidFill>
                  <a:schemeClr val="bg1"/>
                </a:solidFill>
                <a:latin typeface="Times New Roman" panose="02020603050405020304" pitchFamily="18" charset="0"/>
                <a:cs typeface="Times New Roman" panose="02020603050405020304" pitchFamily="18" charset="0"/>
              </a:rPr>
            </a:br>
            <a:r>
              <a:rPr lang="es-CO" sz="1400" dirty="0">
                <a:solidFill>
                  <a:schemeClr val="bg1"/>
                </a:solidFill>
                <a:latin typeface="Times New Roman" panose="02020603050405020304" pitchFamily="18" charset="0"/>
                <a:cs typeface="Times New Roman" panose="02020603050405020304" pitchFamily="18" charset="0"/>
              </a:rPr>
              <a:t> </a:t>
            </a:r>
            <a:br>
              <a:rPr lang="es-CO" sz="3600" dirty="0">
                <a:solidFill>
                  <a:schemeClr val="bg1"/>
                </a:solidFill>
                <a:latin typeface="Times New Roman" panose="02020603050405020304" pitchFamily="18" charset="0"/>
                <a:cs typeface="Times New Roman" panose="02020603050405020304" pitchFamily="18" charset="0"/>
              </a:rPr>
            </a:br>
            <a:r>
              <a:rPr lang="es-CO" sz="3600" dirty="0">
                <a:solidFill>
                  <a:schemeClr val="bg1"/>
                </a:solidFill>
                <a:latin typeface="Times New Roman" panose="02020603050405020304" pitchFamily="18" charset="0"/>
                <a:cs typeface="Times New Roman" panose="02020603050405020304" pitchFamily="18" charset="0"/>
              </a:rPr>
              <a:t>y </a:t>
            </a:r>
            <a:br>
              <a:rPr lang="es-CO" sz="3600" dirty="0">
                <a:solidFill>
                  <a:schemeClr val="bg1"/>
                </a:solidFill>
                <a:latin typeface="Times New Roman" panose="02020603050405020304" pitchFamily="18" charset="0"/>
                <a:cs typeface="Times New Roman" panose="02020603050405020304" pitchFamily="18" charset="0"/>
              </a:rPr>
            </a:br>
            <a:r>
              <a:rPr lang="es-CO" sz="1400" dirty="0">
                <a:solidFill>
                  <a:schemeClr val="bg1"/>
                </a:solidFill>
                <a:latin typeface="Times New Roman" panose="02020603050405020304" pitchFamily="18" charset="0"/>
                <a:cs typeface="Times New Roman" panose="02020603050405020304" pitchFamily="18" charset="0"/>
              </a:rPr>
              <a:t> </a:t>
            </a:r>
            <a:br>
              <a:rPr lang="es-CO" sz="3600" dirty="0">
                <a:solidFill>
                  <a:schemeClr val="bg1"/>
                </a:solidFill>
                <a:latin typeface="Times New Roman" panose="02020603050405020304" pitchFamily="18" charset="0"/>
                <a:cs typeface="Times New Roman" panose="02020603050405020304" pitchFamily="18" charset="0"/>
              </a:rPr>
            </a:br>
            <a:r>
              <a:rPr lang="es-CO" sz="3600" dirty="0">
                <a:solidFill>
                  <a:schemeClr val="bg1"/>
                </a:solidFill>
                <a:latin typeface="Times New Roman" panose="02020603050405020304" pitchFamily="18" charset="0"/>
                <a:cs typeface="Times New Roman" panose="02020603050405020304" pitchFamily="18" charset="0"/>
              </a:rPr>
              <a:t>también nos da un propósito de vida</a:t>
            </a:r>
            <a:endParaRPr lang="es-ES_tradnl" sz="3600" dirty="0">
              <a:solidFill>
                <a:schemeClr val="bg1"/>
              </a:solidFill>
              <a:latin typeface="Times New Roman" panose="02020603050405020304" pitchFamily="18" charset="0"/>
              <a:cs typeface="Times New Roman" panose="02020603050405020304" pitchFamily="18" charset="0"/>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9</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6EA0C50B-195A-814A-8BBE-1286566483D6}"/>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p:blipFill>
        <p:spPr>
          <a:xfrm rot="709705">
            <a:off x="7610196" y="2368905"/>
            <a:ext cx="3957246" cy="3085311"/>
          </a:xfrm>
          <a:prstGeom prst="rect">
            <a:avLst/>
          </a:prstGeom>
          <a:solidFill>
            <a:srgbClr val="FFFFFF"/>
          </a:solidFill>
          <a:ln>
            <a:noFill/>
          </a:ln>
          <a:effectLst>
            <a:glow rad="127000">
              <a:schemeClr val="bg1"/>
            </a:glow>
            <a:outerShdw sx="102000" sy="102000" algn="ctr" rotWithShape="0">
              <a:prstClr val="black">
                <a:alpha val="40000"/>
              </a:prstClr>
            </a:outerShdw>
          </a:effectLst>
        </p:spPr>
      </p:pic>
    </p:spTree>
    <p:extLst>
      <p:ext uri="{BB962C8B-B14F-4D97-AF65-F5344CB8AC3E}">
        <p14:creationId xmlns:p14="http://schemas.microsoft.com/office/powerpoint/2010/main" val="2174468976"/>
      </p:ext>
    </p:extLst>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10035" y="7165798"/>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792741" y="1705719"/>
            <a:ext cx="6122507" cy="3830961"/>
          </a:xfrm>
          <a:prstGeom prst="rect">
            <a:avLst/>
          </a:prstGeom>
        </p:spPr>
        <p:txBody>
          <a:bodyPr>
            <a:noAutofit/>
          </a:bodyPr>
          <a:lstStyle/>
          <a:p>
            <a:pPr algn="ctr"/>
            <a:r>
              <a:rPr lang="es-CO" sz="3200" dirty="0">
                <a:solidFill>
                  <a:schemeClr val="bg1"/>
                </a:solidFill>
                <a:latin typeface="Times New Roman" panose="02020603050405020304" pitchFamily="18" charset="0"/>
                <a:cs typeface="Times New Roman" panose="02020603050405020304" pitchFamily="18" charset="0"/>
              </a:rPr>
              <a:t>Responsabilidad no es solo hacer las cosas que debemos hacer, sino </a:t>
            </a:r>
            <a:br>
              <a:rPr lang="es-CO" sz="3200" dirty="0">
                <a:solidFill>
                  <a:schemeClr val="bg1"/>
                </a:solidFill>
                <a:latin typeface="Times New Roman" panose="02020603050405020304" pitchFamily="18" charset="0"/>
                <a:cs typeface="Times New Roman" panose="02020603050405020304" pitchFamily="18" charset="0"/>
              </a:rPr>
            </a:br>
            <a:r>
              <a:rPr lang="es-CO" sz="3200" dirty="0">
                <a:solidFill>
                  <a:schemeClr val="bg1"/>
                </a:solidFill>
                <a:latin typeface="Times New Roman" panose="02020603050405020304" pitchFamily="18" charset="0"/>
                <a:cs typeface="Times New Roman" panose="02020603050405020304" pitchFamily="18" charset="0"/>
              </a:rPr>
              <a:t>que es una oportunidad </a:t>
            </a:r>
            <a:br>
              <a:rPr lang="es-CO" sz="3200" dirty="0">
                <a:solidFill>
                  <a:schemeClr val="bg1"/>
                </a:solidFill>
                <a:latin typeface="Times New Roman" panose="02020603050405020304" pitchFamily="18" charset="0"/>
                <a:cs typeface="Times New Roman" panose="02020603050405020304" pitchFamily="18" charset="0"/>
              </a:rPr>
            </a:br>
            <a:r>
              <a:rPr lang="es-CO" sz="3200" dirty="0">
                <a:solidFill>
                  <a:schemeClr val="bg1"/>
                </a:solidFill>
                <a:latin typeface="Times New Roman" panose="02020603050405020304" pitchFamily="18" charset="0"/>
                <a:cs typeface="Times New Roman" panose="02020603050405020304" pitchFamily="18" charset="0"/>
              </a:rPr>
              <a:t>para </a:t>
            </a:r>
            <a:br>
              <a:rPr lang="es-CO" sz="3200" dirty="0">
                <a:solidFill>
                  <a:schemeClr val="bg1"/>
                </a:solidFill>
                <a:latin typeface="Times New Roman" panose="02020603050405020304" pitchFamily="18" charset="0"/>
                <a:cs typeface="Times New Roman" panose="02020603050405020304" pitchFamily="18" charset="0"/>
              </a:rPr>
            </a:br>
            <a:r>
              <a:rPr lang="es-CO" sz="3200" dirty="0">
                <a:solidFill>
                  <a:schemeClr val="bg1"/>
                </a:solidFill>
                <a:latin typeface="Times New Roman" panose="02020603050405020304" pitchFamily="18" charset="0"/>
                <a:cs typeface="Times New Roman" panose="02020603050405020304" pitchFamily="18" charset="0"/>
              </a:rPr>
              <a:t>compartir el amor de Dios en formas tangibles con los que nos rodean.</a:t>
            </a:r>
            <a:endParaRPr lang="es-ES_tradnl" sz="3200" dirty="0">
              <a:solidFill>
                <a:schemeClr val="bg1"/>
              </a:solidFill>
              <a:latin typeface="Times New Roman" panose="02020603050405020304" pitchFamily="18" charset="0"/>
              <a:cs typeface="Times New Roman" panose="02020603050405020304" pitchFamily="18" charset="0"/>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9</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6EA0C50B-195A-814A-8BBE-1286566483D6}"/>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p:blipFill>
        <p:spPr>
          <a:xfrm rot="709705">
            <a:off x="7610196" y="2368905"/>
            <a:ext cx="3957246" cy="3085311"/>
          </a:xfrm>
          <a:prstGeom prst="rect">
            <a:avLst/>
          </a:prstGeom>
          <a:solidFill>
            <a:srgbClr val="FFFFFF"/>
          </a:solidFill>
          <a:ln>
            <a:noFill/>
          </a:ln>
          <a:effectLst>
            <a:glow rad="127000">
              <a:schemeClr val="bg1"/>
            </a:glow>
            <a:outerShdw sx="102000" sy="102000" algn="ctr" rotWithShape="0">
              <a:prstClr val="black">
                <a:alpha val="40000"/>
              </a:prstClr>
            </a:outerShdw>
          </a:effectLst>
        </p:spPr>
      </p:pic>
    </p:spTree>
    <p:extLst>
      <p:ext uri="{BB962C8B-B14F-4D97-AF65-F5344CB8AC3E}">
        <p14:creationId xmlns:p14="http://schemas.microsoft.com/office/powerpoint/2010/main" val="3483118585"/>
      </p:ext>
    </p:extLst>
  </p:cSld>
  <p:clrMapOvr>
    <a:masterClrMapping/>
  </p:clrMapOvr>
  <p:transition spd="med"/>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10035" y="7165798"/>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810035" y="2114976"/>
            <a:ext cx="11354709" cy="3307394"/>
          </a:xfrm>
          <a:prstGeom prst="rect">
            <a:avLst/>
          </a:prstGeom>
        </p:spPr>
        <p:txBody>
          <a:bodyPr>
            <a:noAutofit/>
          </a:bodyPr>
          <a:lstStyle/>
          <a:p>
            <a:pPr algn="l"/>
            <a:r>
              <a:rPr lang="es-CO" sz="3600" dirty="0">
                <a:solidFill>
                  <a:schemeClr val="bg1"/>
                </a:solidFill>
                <a:latin typeface="Times New Roman" panose="02020603050405020304" pitchFamily="18" charset="0"/>
                <a:cs typeface="Times New Roman" panose="02020603050405020304" pitchFamily="18" charset="0"/>
              </a:rPr>
              <a:t>1. Asumir responsabilidad de sí mismos</a:t>
            </a:r>
            <a:br>
              <a:rPr lang="es-CO" sz="3600" dirty="0">
                <a:solidFill>
                  <a:schemeClr val="bg1"/>
                </a:solidFill>
                <a:latin typeface="Times New Roman" panose="02020603050405020304" pitchFamily="18" charset="0"/>
                <a:cs typeface="Times New Roman" panose="02020603050405020304" pitchFamily="18" charset="0"/>
              </a:rPr>
            </a:br>
            <a:br>
              <a:rPr lang="es-CO" sz="3600" dirty="0">
                <a:solidFill>
                  <a:schemeClr val="bg1"/>
                </a:solidFill>
                <a:latin typeface="Times New Roman" panose="02020603050405020304" pitchFamily="18" charset="0"/>
                <a:cs typeface="Times New Roman" panose="02020603050405020304" pitchFamily="18" charset="0"/>
              </a:rPr>
            </a:br>
            <a:r>
              <a:rPr lang="es-CO" sz="3600" dirty="0">
                <a:solidFill>
                  <a:schemeClr val="bg1"/>
                </a:solidFill>
                <a:latin typeface="Times New Roman" panose="02020603050405020304" pitchFamily="18" charset="0"/>
                <a:cs typeface="Times New Roman" panose="02020603050405020304" pitchFamily="18" charset="0"/>
              </a:rPr>
              <a:t>2. Administrar dinero</a:t>
            </a:r>
            <a:br>
              <a:rPr lang="es-CO" sz="3600" dirty="0">
                <a:solidFill>
                  <a:schemeClr val="bg1"/>
                </a:solidFill>
                <a:latin typeface="Times New Roman" panose="02020603050405020304" pitchFamily="18" charset="0"/>
                <a:cs typeface="Times New Roman" panose="02020603050405020304" pitchFamily="18" charset="0"/>
              </a:rPr>
            </a:br>
            <a:br>
              <a:rPr lang="es-CO" sz="3600" dirty="0">
                <a:solidFill>
                  <a:schemeClr val="bg1"/>
                </a:solidFill>
                <a:latin typeface="Times New Roman" panose="02020603050405020304" pitchFamily="18" charset="0"/>
                <a:cs typeface="Times New Roman" panose="02020603050405020304" pitchFamily="18" charset="0"/>
              </a:rPr>
            </a:br>
            <a:r>
              <a:rPr lang="es-CO" sz="3600" dirty="0">
                <a:solidFill>
                  <a:schemeClr val="bg1"/>
                </a:solidFill>
                <a:latin typeface="Times New Roman" panose="02020603050405020304" pitchFamily="18" charset="0"/>
                <a:cs typeface="Times New Roman" panose="02020603050405020304" pitchFamily="18" charset="0"/>
              </a:rPr>
              <a:t>3. Dar a Dios y a los demás</a:t>
            </a:r>
            <a:br>
              <a:rPr lang="es-CO" sz="4400" b="1" dirty="0">
                <a:solidFill>
                  <a:schemeClr val="bg1"/>
                </a:solidFill>
                <a:latin typeface="Times New Roman" panose="02020603050405020304" pitchFamily="18" charset="0"/>
                <a:cs typeface="Times New Roman" panose="02020603050405020304" pitchFamily="18" charset="0"/>
              </a:rPr>
            </a:br>
            <a:endParaRPr lang="es-CO" sz="4400" b="1" dirty="0">
              <a:solidFill>
                <a:schemeClr val="bg1"/>
              </a:solidFill>
              <a:latin typeface="Times New Roman" panose="02020603050405020304" pitchFamily="18" charset="0"/>
              <a:cs typeface="Times New Roman" panose="02020603050405020304" pitchFamily="18" charset="0"/>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9</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hape 154">
            <a:extLst>
              <a:ext uri="{FF2B5EF4-FFF2-40B4-BE49-F238E27FC236}">
                <a16:creationId xmlns:a16="http://schemas.microsoft.com/office/drawing/2014/main" id="{994DA548-9DEF-A6A6-6472-E960E23F08F4}"/>
              </a:ext>
            </a:extLst>
          </p:cNvPr>
          <p:cNvSpPr txBox="1">
            <a:spLocks/>
          </p:cNvSpPr>
          <p:nvPr/>
        </p:nvSpPr>
        <p:spPr>
          <a:xfrm>
            <a:off x="810035" y="477079"/>
            <a:ext cx="11690984" cy="120094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r" defTabSz="584200" rtl="0" latinLnBrk="0">
              <a:lnSpc>
                <a:spcPct val="80000"/>
              </a:lnSpc>
              <a:spcBef>
                <a:spcPts val="0"/>
              </a:spcBef>
              <a:spcAft>
                <a:spcPts val="0"/>
              </a:spcAft>
              <a:buClrTx/>
              <a:buSzTx/>
              <a:buFontTx/>
              <a:buNone/>
              <a:tabLst/>
              <a:defRPr sz="12100" b="0" i="0" u="none" strike="noStrike" cap="all" spc="0" baseline="0">
                <a:ln>
                  <a:noFill/>
                </a:ln>
                <a:solidFill>
                  <a:srgbClr val="5C5C5C"/>
                </a:solidFill>
                <a:uFillTx/>
                <a:latin typeface="+mn-lt"/>
                <a:ea typeface="+mn-ea"/>
                <a:cs typeface="+mn-cs"/>
                <a:sym typeface="DIN Condensed"/>
              </a:defRPr>
            </a:lvl1pPr>
            <a:lvl2pPr marL="0" marR="0" indent="228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2pPr>
            <a:lvl3pPr marL="0" marR="0" indent="457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3pPr>
            <a:lvl4pPr marL="0" marR="0" indent="685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4pPr>
            <a:lvl5pPr marL="0" marR="0" indent="9144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5pPr>
            <a:lvl6pPr marL="0" marR="0" indent="11430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6pPr>
            <a:lvl7pPr marL="0" marR="0" indent="1371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7pPr>
            <a:lvl8pPr marL="0" marR="0" indent="1600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8pPr>
            <a:lvl9pPr marL="0" marR="0" indent="1828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9pPr>
          </a:lstStyle>
          <a:p>
            <a:pPr algn="l" hangingPunct="1"/>
            <a:r>
              <a:rPr lang="es-CO" sz="4000" dirty="0">
                <a:solidFill>
                  <a:schemeClr val="bg1"/>
                </a:solidFill>
                <a:latin typeface="Times New Roman" panose="02020603050405020304" pitchFamily="18" charset="0"/>
                <a:cs typeface="Times New Roman" panose="02020603050405020304" pitchFamily="18" charset="0"/>
              </a:rPr>
              <a:t>ÁREAS EN LAS CUALES SUS HIJOS PUEDEN COMENZAR A ASUMIR RESPONSABILIDAD:</a:t>
            </a:r>
          </a:p>
        </p:txBody>
      </p:sp>
    </p:spTree>
    <p:extLst>
      <p:ext uri="{BB962C8B-B14F-4D97-AF65-F5344CB8AC3E}">
        <p14:creationId xmlns:p14="http://schemas.microsoft.com/office/powerpoint/2010/main" val="1964946324"/>
      </p:ext>
    </p:extLst>
  </p:cSld>
  <p:clrMapOvr>
    <a:masterClrMapping/>
  </p:clrMapOvr>
  <p:transition spd="med"/>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25044" y="7005453"/>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448787" y="2345621"/>
            <a:ext cx="4685922" cy="2411468"/>
          </a:xfrm>
          <a:prstGeom prst="rect">
            <a:avLst/>
          </a:prstGeom>
        </p:spPr>
        <p:txBody>
          <a:bodyPr>
            <a:noAutofit/>
          </a:bodyPr>
          <a:lstStyle/>
          <a:p>
            <a:pPr algn="l"/>
            <a:r>
              <a:rPr lang="es-CO" sz="4800" b="1" dirty="0">
                <a:solidFill>
                  <a:srgbClr val="FFC000"/>
                </a:solidFill>
                <a:latin typeface="Times New Roman"/>
                <a:cs typeface="Times New Roman"/>
              </a:rPr>
              <a:t>Actividad #1</a:t>
            </a:r>
            <a:br>
              <a:rPr lang="es-CO" sz="3600" b="1" dirty="0">
                <a:solidFill>
                  <a:schemeClr val="bg1"/>
                </a:solidFill>
                <a:latin typeface="Times New Roman"/>
                <a:cs typeface="Times New Roman"/>
              </a:rPr>
            </a:br>
            <a:br>
              <a:rPr lang="es-CO" sz="3600" b="1" dirty="0">
                <a:solidFill>
                  <a:schemeClr val="bg1"/>
                </a:solidFill>
                <a:latin typeface="Times New Roman"/>
                <a:cs typeface="Times New Roman"/>
              </a:rPr>
            </a:br>
            <a:endParaRPr lang="es-ES_tradnl" sz="3600" b="1" dirty="0">
              <a:solidFill>
                <a:schemeClr val="bg1"/>
              </a:solidFill>
              <a:latin typeface="Times New Roman"/>
              <a:cs typeface="Times New Roman"/>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9</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hape 154">
            <a:extLst>
              <a:ext uri="{FF2B5EF4-FFF2-40B4-BE49-F238E27FC236}">
                <a16:creationId xmlns:a16="http://schemas.microsoft.com/office/drawing/2014/main" id="{62E4F182-B2E5-0226-FE2A-B7F1F935E2DA}"/>
              </a:ext>
            </a:extLst>
          </p:cNvPr>
          <p:cNvSpPr txBox="1">
            <a:spLocks/>
          </p:cNvSpPr>
          <p:nvPr/>
        </p:nvSpPr>
        <p:spPr>
          <a:xfrm>
            <a:off x="5285232" y="594383"/>
            <a:ext cx="7147091" cy="566923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Autofit/>
          </a:bodyPr>
          <a:lstStyle>
            <a:lvl1pPr marL="0" marR="0" indent="0" algn="r" defTabSz="584200" rtl="0" latinLnBrk="0">
              <a:lnSpc>
                <a:spcPct val="80000"/>
              </a:lnSpc>
              <a:spcBef>
                <a:spcPts val="0"/>
              </a:spcBef>
              <a:spcAft>
                <a:spcPts val="0"/>
              </a:spcAft>
              <a:buClrTx/>
              <a:buSzTx/>
              <a:buFontTx/>
              <a:buNone/>
              <a:tabLst/>
              <a:defRPr sz="12100" b="0" i="0" u="none" strike="noStrike" cap="all" spc="0" baseline="0">
                <a:ln>
                  <a:noFill/>
                </a:ln>
                <a:solidFill>
                  <a:srgbClr val="5C5C5C"/>
                </a:solidFill>
                <a:uFillTx/>
                <a:latin typeface="+mn-lt"/>
                <a:ea typeface="+mn-ea"/>
                <a:cs typeface="+mn-cs"/>
                <a:sym typeface="DIN Condensed"/>
              </a:defRPr>
            </a:lvl1pPr>
            <a:lvl2pPr marL="0" marR="0" indent="228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2pPr>
            <a:lvl3pPr marL="0" marR="0" indent="457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3pPr>
            <a:lvl4pPr marL="0" marR="0" indent="685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4pPr>
            <a:lvl5pPr marL="0" marR="0" indent="9144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5pPr>
            <a:lvl6pPr marL="0" marR="0" indent="11430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6pPr>
            <a:lvl7pPr marL="0" marR="0" indent="1371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7pPr>
            <a:lvl8pPr marL="0" marR="0" indent="1600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8pPr>
            <a:lvl9pPr marL="0" marR="0" indent="1828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9pPr>
          </a:lstStyle>
          <a:p>
            <a:pPr algn="l" hangingPunct="1"/>
            <a:r>
              <a:rPr lang="es-CO" sz="2400" dirty="0">
                <a:solidFill>
                  <a:schemeClr val="bg1"/>
                </a:solidFill>
                <a:latin typeface="Times New Roman"/>
                <a:cs typeface="Times New Roman"/>
              </a:rPr>
              <a:t>Dé a los participantes la oportunidad de compartir las respuestas en sus grupos:</a:t>
            </a:r>
          </a:p>
          <a:p>
            <a:pPr marL="342900" indent="-342900" algn="l" hangingPunct="1">
              <a:buFont typeface="Arial" panose="020B0604020202020204" pitchFamily="34" charset="0"/>
              <a:buChar char="•"/>
            </a:pPr>
            <a:endParaRPr lang="es-CO" sz="2400" dirty="0">
              <a:solidFill>
                <a:schemeClr val="bg1"/>
              </a:solidFill>
              <a:latin typeface="Times New Roman"/>
              <a:cs typeface="Times New Roman"/>
            </a:endParaRPr>
          </a:p>
          <a:p>
            <a:pPr marL="342900" indent="-342900" algn="l" hangingPunct="1">
              <a:buFont typeface="Arial" panose="020B0604020202020204" pitchFamily="34" charset="0"/>
              <a:buChar char="•"/>
            </a:pPr>
            <a:r>
              <a:rPr lang="es-CO" sz="2400" dirty="0">
                <a:solidFill>
                  <a:schemeClr val="bg1"/>
                </a:solidFill>
                <a:latin typeface="Times New Roman"/>
                <a:cs typeface="Times New Roman"/>
              </a:rPr>
              <a:t>Mencione una responsabilidad que usted tiene. ¿Cómo se siente al respecto?</a:t>
            </a:r>
          </a:p>
          <a:p>
            <a:pPr algn="l" hangingPunct="1"/>
            <a:endParaRPr lang="es-CO" sz="2400" dirty="0">
              <a:solidFill>
                <a:schemeClr val="bg1"/>
              </a:solidFill>
              <a:latin typeface="Times New Roman"/>
              <a:cs typeface="Times New Roman"/>
            </a:endParaRPr>
          </a:p>
          <a:p>
            <a:pPr marL="342900" indent="-342900" algn="l" hangingPunct="1">
              <a:buFont typeface="Arial" panose="020B0604020202020204" pitchFamily="34" charset="0"/>
              <a:buChar char="•"/>
            </a:pPr>
            <a:r>
              <a:rPr lang="es-CO" sz="2400" dirty="0">
                <a:solidFill>
                  <a:schemeClr val="bg1"/>
                </a:solidFill>
                <a:latin typeface="Times New Roman"/>
                <a:cs typeface="Times New Roman"/>
              </a:rPr>
              <a:t>¿Cambia su perspectiva sobre esta responsabilidad cuando la considera una oportunidad para compartir el amor de Dios? Si es así, ¿cómo cambia?</a:t>
            </a:r>
          </a:p>
          <a:p>
            <a:pPr algn="l" hangingPunct="1"/>
            <a:endParaRPr lang="es-CO" sz="2400" dirty="0">
              <a:solidFill>
                <a:schemeClr val="bg1"/>
              </a:solidFill>
              <a:latin typeface="Times New Roman"/>
              <a:cs typeface="Times New Roman"/>
            </a:endParaRPr>
          </a:p>
          <a:p>
            <a:pPr algn="l" hangingPunct="1"/>
            <a:r>
              <a:rPr lang="es-CO" sz="2400" dirty="0">
                <a:solidFill>
                  <a:schemeClr val="bg1"/>
                </a:solidFill>
                <a:latin typeface="Times New Roman"/>
                <a:cs typeface="Times New Roman"/>
              </a:rPr>
              <a:t>Invite a algunos participantes a compartir sus respuestas con el grupo más grande. Anímelos y agradézcales por sus opiniones.</a:t>
            </a:r>
            <a:endParaRPr lang="es-CO" sz="2400" b="1" dirty="0">
              <a:solidFill>
                <a:schemeClr val="bg1"/>
              </a:solidFill>
              <a:latin typeface="Times New Roman"/>
              <a:cs typeface="Times New Roman"/>
            </a:endParaRPr>
          </a:p>
          <a:p>
            <a:pPr algn="l" hangingPunct="1"/>
            <a:endParaRPr lang="es-CO" sz="2300" b="1" dirty="0">
              <a:solidFill>
                <a:schemeClr val="bg1"/>
              </a:solidFill>
              <a:latin typeface="Times New Roman"/>
              <a:cs typeface="Times New Roman"/>
            </a:endParaRPr>
          </a:p>
          <a:p>
            <a:pPr algn="ctr" hangingPunct="1"/>
            <a:r>
              <a:rPr lang="es-CO" sz="1800" dirty="0">
                <a:solidFill>
                  <a:schemeClr val="bg1"/>
                </a:solidFill>
                <a:latin typeface="Times New Roman"/>
                <a:cs typeface="Times New Roman"/>
              </a:rPr>
              <a:t>(Cuaderno de actividades – página 15)</a:t>
            </a:r>
          </a:p>
        </p:txBody>
      </p:sp>
    </p:spTree>
    <p:extLst>
      <p:ext uri="{BB962C8B-B14F-4D97-AF65-F5344CB8AC3E}">
        <p14:creationId xmlns:p14="http://schemas.microsoft.com/office/powerpoint/2010/main" val="3188994051"/>
      </p:ext>
    </p:extLst>
  </p:cSld>
  <p:clrMapOvr>
    <a:masterClrMapping/>
  </p:clrMapOvr>
  <p:transition spd="med"/>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25044" y="7005453"/>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448787" y="2345621"/>
            <a:ext cx="4685922" cy="2411468"/>
          </a:xfrm>
          <a:prstGeom prst="rect">
            <a:avLst/>
          </a:prstGeom>
        </p:spPr>
        <p:txBody>
          <a:bodyPr>
            <a:noAutofit/>
          </a:bodyPr>
          <a:lstStyle/>
          <a:p>
            <a:pPr algn="l"/>
            <a:r>
              <a:rPr lang="es-CO" sz="4800" b="1" dirty="0">
                <a:solidFill>
                  <a:srgbClr val="FFC000"/>
                </a:solidFill>
                <a:latin typeface="Times New Roman"/>
                <a:cs typeface="Times New Roman"/>
              </a:rPr>
              <a:t>Actividad #2</a:t>
            </a:r>
            <a:br>
              <a:rPr lang="es-CO" sz="3600" b="1" dirty="0">
                <a:solidFill>
                  <a:schemeClr val="bg1"/>
                </a:solidFill>
                <a:latin typeface="Times New Roman"/>
                <a:cs typeface="Times New Roman"/>
              </a:rPr>
            </a:br>
            <a:br>
              <a:rPr lang="es-CO" sz="3600" b="1" dirty="0">
                <a:solidFill>
                  <a:schemeClr val="bg1"/>
                </a:solidFill>
                <a:latin typeface="Times New Roman"/>
                <a:cs typeface="Times New Roman"/>
              </a:rPr>
            </a:br>
            <a:endParaRPr lang="es-ES_tradnl" sz="3600" b="1" dirty="0">
              <a:solidFill>
                <a:schemeClr val="bg1"/>
              </a:solidFill>
              <a:latin typeface="Times New Roman"/>
              <a:cs typeface="Times New Roman"/>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9</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hape 154">
            <a:extLst>
              <a:ext uri="{FF2B5EF4-FFF2-40B4-BE49-F238E27FC236}">
                <a16:creationId xmlns:a16="http://schemas.microsoft.com/office/drawing/2014/main" id="{62E4F182-B2E5-0226-FE2A-B7F1F935E2DA}"/>
              </a:ext>
            </a:extLst>
          </p:cNvPr>
          <p:cNvSpPr txBox="1">
            <a:spLocks/>
          </p:cNvSpPr>
          <p:nvPr/>
        </p:nvSpPr>
        <p:spPr>
          <a:xfrm>
            <a:off x="5285232" y="594383"/>
            <a:ext cx="7147091" cy="604661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r" defTabSz="584200" rtl="0" latinLnBrk="0">
              <a:lnSpc>
                <a:spcPct val="80000"/>
              </a:lnSpc>
              <a:spcBef>
                <a:spcPts val="0"/>
              </a:spcBef>
              <a:spcAft>
                <a:spcPts val="0"/>
              </a:spcAft>
              <a:buClrTx/>
              <a:buSzTx/>
              <a:buFontTx/>
              <a:buNone/>
              <a:tabLst/>
              <a:defRPr sz="12100" b="0" i="0" u="none" strike="noStrike" cap="all" spc="0" baseline="0">
                <a:ln>
                  <a:noFill/>
                </a:ln>
                <a:solidFill>
                  <a:srgbClr val="5C5C5C"/>
                </a:solidFill>
                <a:uFillTx/>
                <a:latin typeface="+mn-lt"/>
                <a:ea typeface="+mn-ea"/>
                <a:cs typeface="+mn-cs"/>
                <a:sym typeface="DIN Condensed"/>
              </a:defRPr>
            </a:lvl1pPr>
            <a:lvl2pPr marL="0" marR="0" indent="228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2pPr>
            <a:lvl3pPr marL="0" marR="0" indent="457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3pPr>
            <a:lvl4pPr marL="0" marR="0" indent="685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4pPr>
            <a:lvl5pPr marL="0" marR="0" indent="9144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5pPr>
            <a:lvl6pPr marL="0" marR="0" indent="11430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6pPr>
            <a:lvl7pPr marL="0" marR="0" indent="1371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7pPr>
            <a:lvl8pPr marL="0" marR="0" indent="1600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8pPr>
            <a:lvl9pPr marL="0" marR="0" indent="1828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9pPr>
          </a:lstStyle>
          <a:p>
            <a:pPr algn="l" hangingPunct="1"/>
            <a:r>
              <a:rPr lang="es-CO" sz="2000" dirty="0">
                <a:solidFill>
                  <a:schemeClr val="bg1"/>
                </a:solidFill>
                <a:latin typeface="Times New Roman"/>
                <a:cs typeface="Times New Roman"/>
              </a:rPr>
              <a:t>Anime a los participantes a compartir sus opiniones en sus grupos:</a:t>
            </a:r>
          </a:p>
          <a:p>
            <a:pPr algn="l" hangingPunct="1"/>
            <a:endParaRPr lang="es-CO" sz="2000" dirty="0">
              <a:solidFill>
                <a:schemeClr val="bg1"/>
              </a:solidFill>
              <a:latin typeface="Times New Roman"/>
              <a:cs typeface="Times New Roman"/>
            </a:endParaRPr>
          </a:p>
          <a:p>
            <a:pPr marL="342900" indent="-342900" algn="l" hangingPunct="1">
              <a:buFont typeface="Arial" panose="020B0604020202020204" pitchFamily="34" charset="0"/>
              <a:buChar char="•"/>
            </a:pPr>
            <a:r>
              <a:rPr lang="es-CO" sz="2000" dirty="0">
                <a:solidFill>
                  <a:schemeClr val="bg1"/>
                </a:solidFill>
                <a:latin typeface="Times New Roman"/>
                <a:cs typeface="Times New Roman"/>
              </a:rPr>
              <a:t>Dé algunos ejemplos de cosas que los niños pueden hacer para cuidarse a sí mismos, como vestirse, preparar su propio refrigerio o comida, o lavar su propia ropa.</a:t>
            </a:r>
          </a:p>
          <a:p>
            <a:pPr marL="342900" indent="-342900" algn="l" hangingPunct="1">
              <a:buFont typeface="Arial" panose="020B0604020202020204" pitchFamily="34" charset="0"/>
              <a:buChar char="•"/>
            </a:pPr>
            <a:endParaRPr lang="es-CO" sz="2000" dirty="0">
              <a:solidFill>
                <a:schemeClr val="bg1"/>
              </a:solidFill>
              <a:latin typeface="Times New Roman"/>
              <a:cs typeface="Times New Roman"/>
            </a:endParaRPr>
          </a:p>
          <a:p>
            <a:pPr marL="342900" indent="-342900" algn="l" hangingPunct="1">
              <a:buFont typeface="Arial" panose="020B0604020202020204" pitchFamily="34" charset="0"/>
              <a:buChar char="•"/>
            </a:pPr>
            <a:r>
              <a:rPr lang="es-CO" sz="2000" dirty="0">
                <a:solidFill>
                  <a:schemeClr val="bg1"/>
                </a:solidFill>
                <a:latin typeface="Times New Roman"/>
                <a:cs typeface="Times New Roman"/>
              </a:rPr>
              <a:t>¿Cuál es una nueva responsabilidad que le gustaría dar a su hijo? ¿Cómo ayudará a su hijo a tener éxito con esta responsabilidad?</a:t>
            </a:r>
          </a:p>
          <a:p>
            <a:pPr algn="l" hangingPunct="1"/>
            <a:endParaRPr lang="es-CO" sz="2000" dirty="0">
              <a:solidFill>
                <a:schemeClr val="bg1"/>
              </a:solidFill>
              <a:latin typeface="Times New Roman"/>
              <a:cs typeface="Times New Roman"/>
            </a:endParaRPr>
          </a:p>
          <a:p>
            <a:pPr algn="l" hangingPunct="1"/>
            <a:r>
              <a:rPr lang="es-CO" sz="2000" dirty="0">
                <a:solidFill>
                  <a:schemeClr val="bg1"/>
                </a:solidFill>
                <a:latin typeface="Times New Roman"/>
                <a:cs typeface="Times New Roman"/>
              </a:rPr>
              <a:t>Pida a los grupos que compartan algunas respuestas con el grupo más</a:t>
            </a:r>
          </a:p>
          <a:p>
            <a:pPr algn="l" hangingPunct="1"/>
            <a:r>
              <a:rPr lang="es-CO" sz="2000" dirty="0">
                <a:solidFill>
                  <a:schemeClr val="bg1"/>
                </a:solidFill>
                <a:latin typeface="Times New Roman"/>
                <a:cs typeface="Times New Roman"/>
              </a:rPr>
              <a:t>grande. Si es posible, haga una lista en un pedazo grande de papel o pizarra</a:t>
            </a:r>
          </a:p>
          <a:p>
            <a:pPr algn="l" hangingPunct="1"/>
            <a:r>
              <a:rPr lang="es-CO" sz="2000" dirty="0">
                <a:solidFill>
                  <a:schemeClr val="bg1"/>
                </a:solidFill>
                <a:latin typeface="Times New Roman"/>
                <a:cs typeface="Times New Roman"/>
              </a:rPr>
              <a:t>de algunas de las ideas compartidas. Esto ayudará a los padres a pensar en las responsabilidades apropiadas para dar a sus propios hijos.</a:t>
            </a:r>
          </a:p>
          <a:p>
            <a:pPr algn="l" hangingPunct="1"/>
            <a:endParaRPr lang="es-CO" sz="2000" b="1" dirty="0">
              <a:solidFill>
                <a:schemeClr val="bg1"/>
              </a:solidFill>
              <a:latin typeface="Times New Roman"/>
              <a:cs typeface="Times New Roman"/>
            </a:endParaRPr>
          </a:p>
          <a:p>
            <a:pPr algn="ctr" hangingPunct="1"/>
            <a:r>
              <a:rPr lang="es-CO" sz="1800" dirty="0">
                <a:solidFill>
                  <a:schemeClr val="bg1"/>
                </a:solidFill>
                <a:latin typeface="Times New Roman"/>
                <a:cs typeface="Times New Roman"/>
              </a:rPr>
              <a:t>(Cuaderno de actividades – página 15)</a:t>
            </a:r>
          </a:p>
        </p:txBody>
      </p:sp>
    </p:spTree>
    <p:extLst>
      <p:ext uri="{BB962C8B-B14F-4D97-AF65-F5344CB8AC3E}">
        <p14:creationId xmlns:p14="http://schemas.microsoft.com/office/powerpoint/2010/main" val="908914730"/>
      </p:ext>
    </p:extLst>
  </p:cSld>
  <p:clrMapOvr>
    <a:masterClrMapping/>
  </p:clrMapOvr>
  <p:transition spd="med"/>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10035" y="7165798"/>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810035" y="2587802"/>
            <a:ext cx="11354710" cy="4259943"/>
          </a:xfrm>
          <a:prstGeom prst="rect">
            <a:avLst/>
          </a:prstGeom>
        </p:spPr>
        <p:txBody>
          <a:bodyPr>
            <a:noAutofit/>
          </a:bodyPr>
          <a:lstStyle/>
          <a:p>
            <a:pPr algn="ctr"/>
            <a:r>
              <a:rPr lang="es-CO" sz="9600" b="1" dirty="0">
                <a:solidFill>
                  <a:srgbClr val="10E4FF"/>
                </a:solidFill>
                <a:latin typeface="Times New Roman" panose="02020603050405020304" pitchFamily="18" charset="0"/>
                <a:cs typeface="Times New Roman" panose="02020603050405020304" pitchFamily="18" charset="0"/>
              </a:rPr>
              <a:t>Receso</a:t>
            </a:r>
            <a:br>
              <a:rPr lang="es-CO" sz="8800" b="1" dirty="0">
                <a:solidFill>
                  <a:schemeClr val="bg1"/>
                </a:solidFill>
                <a:latin typeface="Times New Roman" panose="02020603050405020304" pitchFamily="18" charset="0"/>
                <a:cs typeface="Times New Roman" panose="02020603050405020304" pitchFamily="18" charset="0"/>
              </a:rPr>
            </a:br>
            <a:br>
              <a:rPr lang="es-CO" sz="5400" b="1" dirty="0">
                <a:solidFill>
                  <a:schemeClr val="bg1"/>
                </a:solidFill>
                <a:latin typeface="Times New Roman" panose="02020603050405020304" pitchFamily="18" charset="0"/>
                <a:cs typeface="Times New Roman" panose="02020603050405020304" pitchFamily="18" charset="0"/>
              </a:rPr>
            </a:br>
            <a:br>
              <a:rPr lang="es-CO" sz="5400" b="1" dirty="0">
                <a:solidFill>
                  <a:schemeClr val="bg1"/>
                </a:solidFill>
                <a:latin typeface="Times New Roman" panose="02020603050405020304" pitchFamily="18" charset="0"/>
                <a:cs typeface="Times New Roman" panose="02020603050405020304" pitchFamily="18" charset="0"/>
              </a:rPr>
            </a:br>
            <a:endParaRPr lang="es-ES_tradnl" sz="5400" b="1" dirty="0">
              <a:solidFill>
                <a:schemeClr val="bg1"/>
              </a:solidFill>
              <a:latin typeface="Times New Roman" panose="02020603050405020304" pitchFamily="18" charset="0"/>
              <a:cs typeface="Times New Roman" panose="02020603050405020304" pitchFamily="18" charset="0"/>
            </a:endParaRP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8120489"/>
      </p:ext>
    </p:extLst>
  </p:cSld>
  <p:clrMapOvr>
    <a:masterClrMapping/>
  </p:clrMapOvr>
  <p:transition spd="med"/>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10035" y="7165798"/>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993909" y="4876799"/>
            <a:ext cx="10985121" cy="1852052"/>
          </a:xfrm>
          <a:prstGeom prst="rect">
            <a:avLst/>
          </a:prstGeom>
        </p:spPr>
        <p:txBody>
          <a:bodyPr>
            <a:noAutofit/>
          </a:bodyPr>
          <a:lstStyle/>
          <a:p>
            <a:pPr algn="ctr"/>
            <a:r>
              <a:rPr lang="es-CO" sz="5000" b="1" dirty="0">
                <a:solidFill>
                  <a:schemeClr val="bg1"/>
                </a:solidFill>
                <a:latin typeface="Times New Roman" panose="02020603050405020304" pitchFamily="18" charset="0"/>
                <a:cs typeface="Times New Roman" panose="02020603050405020304" pitchFamily="18" charset="0"/>
              </a:rPr>
              <a:t>“el ambiente de la corrección del rumbo”</a:t>
            </a:r>
            <a:endParaRPr lang="es-ES_tradnl" sz="5000" b="1" dirty="0">
              <a:solidFill>
                <a:schemeClr val="bg1"/>
              </a:solidFill>
              <a:latin typeface="Times New Roman" panose="02020603050405020304" pitchFamily="18" charset="0"/>
              <a:cs typeface="Times New Roman" panose="02020603050405020304" pitchFamily="18" charset="0"/>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10</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6EA0C50B-195A-814A-8BBE-1286566483D6}"/>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p:blipFill>
        <p:spPr>
          <a:xfrm>
            <a:off x="3825357" y="732135"/>
            <a:ext cx="5062612" cy="3780522"/>
          </a:xfrm>
          <a:prstGeom prst="rect">
            <a:avLst/>
          </a:prstGeom>
          <a:solidFill>
            <a:srgbClr val="FFFFFF"/>
          </a:solidFill>
          <a:ln>
            <a:noFill/>
          </a:ln>
          <a:effectLst>
            <a:glow rad="127000">
              <a:schemeClr val="bg1"/>
            </a:glow>
            <a:outerShdw sx="102000" sy="102000" algn="ctr" rotWithShape="0">
              <a:prstClr val="black">
                <a:alpha val="40000"/>
              </a:prstClr>
            </a:outerShdw>
          </a:effectLst>
        </p:spPr>
      </p:pic>
    </p:spTree>
    <p:extLst>
      <p:ext uri="{BB962C8B-B14F-4D97-AF65-F5344CB8AC3E}">
        <p14:creationId xmlns:p14="http://schemas.microsoft.com/office/powerpoint/2010/main" val="600801610"/>
      </p:ext>
    </p:extLst>
  </p:cSld>
  <p:clrMapOvr>
    <a:masterClrMapping/>
  </p:clrMapOvr>
  <p:transition spd="med"/>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10035" y="7165798"/>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1152939" y="791582"/>
            <a:ext cx="10826092" cy="5937269"/>
          </a:xfrm>
          <a:prstGeom prst="rect">
            <a:avLst/>
          </a:prstGeom>
        </p:spPr>
        <p:txBody>
          <a:bodyPr>
            <a:noAutofit/>
          </a:bodyPr>
          <a:lstStyle/>
          <a:p>
            <a:pPr algn="ctr"/>
            <a:r>
              <a:rPr lang="es-CO" sz="3400" dirty="0">
                <a:solidFill>
                  <a:schemeClr val="bg1"/>
                </a:solidFill>
                <a:latin typeface="Times New Roman" panose="02020603050405020304" pitchFamily="18" charset="0"/>
                <a:cs typeface="Times New Roman" panose="02020603050405020304" pitchFamily="18" charset="0"/>
              </a:rPr>
              <a:t>«Como padres, la disciplina de nuestros hijos es probablemente uno de los aspectos que requiere mayor intensidad, en cuanto a tiempo y energía, en nuestra vida diaria.</a:t>
            </a:r>
            <a:br>
              <a:rPr lang="es-CO" sz="3400" dirty="0">
                <a:solidFill>
                  <a:schemeClr val="bg1"/>
                </a:solidFill>
                <a:latin typeface="Times New Roman" panose="02020603050405020304" pitchFamily="18" charset="0"/>
                <a:cs typeface="Times New Roman" panose="02020603050405020304" pitchFamily="18" charset="0"/>
              </a:rPr>
            </a:br>
            <a:br>
              <a:rPr lang="es-CO" sz="3400" dirty="0">
                <a:solidFill>
                  <a:schemeClr val="bg1"/>
                </a:solidFill>
                <a:latin typeface="Times New Roman" panose="02020603050405020304" pitchFamily="18" charset="0"/>
                <a:cs typeface="Times New Roman" panose="02020603050405020304" pitchFamily="18" charset="0"/>
              </a:rPr>
            </a:br>
            <a:r>
              <a:rPr lang="es-CO" sz="3400" dirty="0">
                <a:solidFill>
                  <a:schemeClr val="bg1"/>
                </a:solidFill>
                <a:latin typeface="Times New Roman" panose="02020603050405020304" pitchFamily="18" charset="0"/>
                <a:cs typeface="Times New Roman" panose="02020603050405020304" pitchFamily="18" charset="0"/>
              </a:rPr>
              <a:t>¿Cómo disciplinamos a nuestros hijos y cómo esa disciplina refleja a Dios?</a:t>
            </a:r>
            <a:br>
              <a:rPr lang="es-CO" sz="3400" dirty="0">
                <a:solidFill>
                  <a:schemeClr val="bg1"/>
                </a:solidFill>
                <a:latin typeface="Times New Roman" panose="02020603050405020304" pitchFamily="18" charset="0"/>
                <a:cs typeface="Times New Roman" panose="02020603050405020304" pitchFamily="18" charset="0"/>
              </a:rPr>
            </a:br>
            <a:br>
              <a:rPr lang="es-CO" sz="3400" dirty="0">
                <a:solidFill>
                  <a:schemeClr val="bg1"/>
                </a:solidFill>
                <a:latin typeface="Times New Roman" panose="02020603050405020304" pitchFamily="18" charset="0"/>
                <a:cs typeface="Times New Roman" panose="02020603050405020304" pitchFamily="18" charset="0"/>
              </a:rPr>
            </a:br>
            <a:r>
              <a:rPr lang="es-CO" sz="3400" dirty="0">
                <a:solidFill>
                  <a:schemeClr val="bg1"/>
                </a:solidFill>
                <a:latin typeface="Times New Roman" panose="02020603050405020304" pitchFamily="18" charset="0"/>
                <a:cs typeface="Times New Roman" panose="02020603050405020304" pitchFamily="18" charset="0"/>
              </a:rPr>
              <a:t>Estas son preguntas importantes, y no podemos tomar este aspecto</a:t>
            </a:r>
            <a:br>
              <a:rPr lang="es-CO" sz="3400" dirty="0">
                <a:solidFill>
                  <a:schemeClr val="bg1"/>
                </a:solidFill>
                <a:latin typeface="Times New Roman" panose="02020603050405020304" pitchFamily="18" charset="0"/>
                <a:cs typeface="Times New Roman" panose="02020603050405020304" pitchFamily="18" charset="0"/>
              </a:rPr>
            </a:br>
            <a:r>
              <a:rPr lang="es-CO" sz="3400" dirty="0">
                <a:solidFill>
                  <a:schemeClr val="bg1"/>
                </a:solidFill>
                <a:latin typeface="Times New Roman" panose="02020603050405020304" pitchFamily="18" charset="0"/>
                <a:cs typeface="Times New Roman" panose="02020603050405020304" pitchFamily="18" charset="0"/>
              </a:rPr>
              <a:t>de nuestra crianza a la ligera».</a:t>
            </a:r>
            <a:br>
              <a:rPr lang="es-CO" sz="3400" b="1" dirty="0">
                <a:solidFill>
                  <a:schemeClr val="bg1"/>
                </a:solidFill>
                <a:latin typeface="Times New Roman" panose="02020603050405020304" pitchFamily="18" charset="0"/>
                <a:cs typeface="Times New Roman" panose="02020603050405020304" pitchFamily="18" charset="0"/>
              </a:rPr>
            </a:br>
            <a:endParaRPr lang="es-CO" sz="3400" b="1" dirty="0">
              <a:solidFill>
                <a:schemeClr val="bg1"/>
              </a:solidFill>
              <a:latin typeface="Times New Roman" panose="02020603050405020304" pitchFamily="18" charset="0"/>
              <a:cs typeface="Times New Roman" panose="02020603050405020304" pitchFamily="18" charset="0"/>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10</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7262398"/>
      </p:ext>
    </p:extLst>
  </p:cSld>
  <p:clrMapOvr>
    <a:masterClrMapping/>
  </p:clrMapOvr>
  <p:transition spd="med"/>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10035" y="7165798"/>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1152939" y="791582"/>
            <a:ext cx="10826092" cy="5937269"/>
          </a:xfrm>
          <a:prstGeom prst="rect">
            <a:avLst/>
          </a:prstGeom>
        </p:spPr>
        <p:txBody>
          <a:bodyPr>
            <a:noAutofit/>
          </a:bodyPr>
          <a:lstStyle/>
          <a:p>
            <a:pPr algn="ctr"/>
            <a:r>
              <a:rPr lang="es-CO" sz="3000" dirty="0">
                <a:solidFill>
                  <a:schemeClr val="bg1"/>
                </a:solidFill>
                <a:latin typeface="Times New Roman" panose="02020603050405020304" pitchFamily="18" charset="0"/>
                <a:cs typeface="Times New Roman" panose="02020603050405020304" pitchFamily="18" charset="0"/>
              </a:rPr>
              <a:t>“Ciertamente, ninguna disciplina, en el momento de recibirla, parece agradable, sino más bien penosa; sin embargo, después produce una cosecha de justicia y paz para quienes han sido entrenados por ella.  </a:t>
            </a:r>
            <a:br>
              <a:rPr lang="es-CO" sz="3000" dirty="0">
                <a:solidFill>
                  <a:schemeClr val="bg1"/>
                </a:solidFill>
                <a:latin typeface="Times New Roman" panose="02020603050405020304" pitchFamily="18" charset="0"/>
                <a:cs typeface="Times New Roman" panose="02020603050405020304" pitchFamily="18" charset="0"/>
              </a:rPr>
            </a:br>
            <a:r>
              <a:rPr lang="es-CO" sz="3000" dirty="0">
                <a:solidFill>
                  <a:schemeClr val="bg1"/>
                </a:solidFill>
                <a:latin typeface="Times New Roman" panose="02020603050405020304" pitchFamily="18" charset="0"/>
                <a:cs typeface="Times New Roman" panose="02020603050405020304" pitchFamily="18" charset="0"/>
              </a:rPr>
              <a:t>Por tanto, renueven las fuerzas de sus manos cansadas y de sus rodillas debilitadas. “Hagan sendas derechas para sus pies”, para que la pierna coja no se disloque, sino que se sane”.</a:t>
            </a:r>
            <a:br>
              <a:rPr lang="es-CO" sz="3400" b="1" dirty="0">
                <a:solidFill>
                  <a:schemeClr val="bg1"/>
                </a:solidFill>
                <a:latin typeface="Times New Roman" panose="02020603050405020304" pitchFamily="18" charset="0"/>
                <a:cs typeface="Times New Roman" panose="02020603050405020304" pitchFamily="18" charset="0"/>
              </a:rPr>
            </a:br>
            <a:br>
              <a:rPr lang="es-CO" sz="3400" b="1" dirty="0">
                <a:solidFill>
                  <a:schemeClr val="bg1"/>
                </a:solidFill>
                <a:latin typeface="Times New Roman" panose="02020603050405020304" pitchFamily="18" charset="0"/>
                <a:cs typeface="Times New Roman" panose="02020603050405020304" pitchFamily="18" charset="0"/>
              </a:rPr>
            </a:br>
            <a:r>
              <a:rPr lang="es-CO" sz="2400" dirty="0">
                <a:solidFill>
                  <a:schemeClr val="bg1"/>
                </a:solidFill>
                <a:latin typeface="Times New Roman" panose="02020603050405020304" pitchFamily="18" charset="0"/>
                <a:cs typeface="Times New Roman" panose="02020603050405020304" pitchFamily="18" charset="0"/>
              </a:rPr>
              <a:t>(Hebreos 12:11-13)</a:t>
            </a:r>
            <a:br>
              <a:rPr lang="es-CO" sz="3400" b="1" dirty="0">
                <a:solidFill>
                  <a:schemeClr val="bg1"/>
                </a:solidFill>
                <a:latin typeface="Times New Roman" panose="02020603050405020304" pitchFamily="18" charset="0"/>
                <a:cs typeface="Times New Roman" panose="02020603050405020304" pitchFamily="18" charset="0"/>
              </a:rPr>
            </a:br>
            <a:endParaRPr lang="es-CO" sz="3400" b="1" dirty="0">
              <a:solidFill>
                <a:schemeClr val="bg1"/>
              </a:solidFill>
              <a:latin typeface="Times New Roman" panose="02020603050405020304" pitchFamily="18" charset="0"/>
              <a:cs typeface="Times New Roman" panose="02020603050405020304" pitchFamily="18" charset="0"/>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10</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4780296"/>
      </p:ext>
    </p:extLst>
  </p:cSld>
  <p:clrMapOvr>
    <a:masterClrMapping/>
  </p:clrMapOvr>
  <p:transition spd="med"/>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10035" y="7165798"/>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6202017" y="791583"/>
            <a:ext cx="6102626" cy="5019418"/>
          </a:xfrm>
          <a:prstGeom prst="rect">
            <a:avLst/>
          </a:prstGeom>
        </p:spPr>
        <p:txBody>
          <a:bodyPr>
            <a:noAutofit/>
          </a:bodyPr>
          <a:lstStyle/>
          <a:p>
            <a:pPr algn="ctr"/>
            <a:r>
              <a:rPr lang="es-CO" sz="3200" dirty="0">
                <a:solidFill>
                  <a:schemeClr val="bg1"/>
                </a:solidFill>
                <a:latin typeface="Times New Roman" panose="02020603050405020304" pitchFamily="18" charset="0"/>
                <a:cs typeface="Times New Roman" panose="02020603050405020304" pitchFamily="18" charset="0"/>
              </a:rPr>
              <a:t>La disciplina de Dios hacia sus hijos no es para herirlos, sino para sanarlos.</a:t>
            </a:r>
            <a:br>
              <a:rPr lang="es-CO" sz="3200" dirty="0">
                <a:solidFill>
                  <a:schemeClr val="bg1"/>
                </a:solidFill>
                <a:latin typeface="Times New Roman" panose="02020603050405020304" pitchFamily="18" charset="0"/>
                <a:cs typeface="Times New Roman" panose="02020603050405020304" pitchFamily="18" charset="0"/>
              </a:rPr>
            </a:br>
            <a:br>
              <a:rPr lang="es-CO" sz="3200" dirty="0">
                <a:solidFill>
                  <a:schemeClr val="bg1"/>
                </a:solidFill>
                <a:latin typeface="Times New Roman" panose="02020603050405020304" pitchFamily="18" charset="0"/>
                <a:cs typeface="Times New Roman" panose="02020603050405020304" pitchFamily="18" charset="0"/>
              </a:rPr>
            </a:br>
            <a:r>
              <a:rPr lang="es-CO" sz="3200" dirty="0">
                <a:solidFill>
                  <a:schemeClr val="bg1"/>
                </a:solidFill>
                <a:latin typeface="Times New Roman" panose="02020603050405020304" pitchFamily="18" charset="0"/>
                <a:cs typeface="Times New Roman" panose="02020603050405020304" pitchFamily="18" charset="0"/>
              </a:rPr>
              <a:t>Mientras el dolor puede ser parte del proceso, el resultado final es acercarlos a Dios y darles paz.</a:t>
            </a:r>
            <a:endParaRPr lang="es-ES_tradnl" sz="3200" dirty="0">
              <a:solidFill>
                <a:schemeClr val="bg1"/>
              </a:solidFill>
              <a:latin typeface="Times New Roman" panose="02020603050405020304" pitchFamily="18" charset="0"/>
              <a:cs typeface="Times New Roman" panose="02020603050405020304" pitchFamily="18" charset="0"/>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10</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6EA0C50B-195A-814A-8BBE-1286566483D6}"/>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p:blipFill>
        <p:spPr>
          <a:xfrm rot="20719199">
            <a:off x="1099075" y="2407184"/>
            <a:ext cx="4422967" cy="3302864"/>
          </a:xfrm>
          <a:prstGeom prst="rect">
            <a:avLst/>
          </a:prstGeom>
          <a:solidFill>
            <a:srgbClr val="FFFFFF"/>
          </a:solidFill>
          <a:ln>
            <a:noFill/>
          </a:ln>
          <a:effectLst>
            <a:glow rad="127000">
              <a:schemeClr val="bg1"/>
            </a:glow>
            <a:outerShdw sx="102000" sy="102000" algn="ctr" rotWithShape="0">
              <a:prstClr val="black">
                <a:alpha val="40000"/>
              </a:prstClr>
            </a:outerShdw>
          </a:effectLst>
        </p:spPr>
      </p:pic>
    </p:spTree>
    <p:extLst>
      <p:ext uri="{BB962C8B-B14F-4D97-AF65-F5344CB8AC3E}">
        <p14:creationId xmlns:p14="http://schemas.microsoft.com/office/powerpoint/2010/main" val="249482103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10035" y="7165798"/>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633046" y="309459"/>
            <a:ext cx="11715573" cy="6267187"/>
          </a:xfrm>
          <a:prstGeom prst="rect">
            <a:avLst/>
          </a:prstGeom>
        </p:spPr>
        <p:txBody>
          <a:bodyPr>
            <a:noAutofit/>
          </a:bodyPr>
          <a:lstStyle/>
          <a:p>
            <a:pPr algn="l"/>
            <a:r>
              <a:rPr lang="es-CO" sz="3200" b="1" dirty="0">
                <a:solidFill>
                  <a:srgbClr val="FFC000"/>
                </a:solidFill>
                <a:latin typeface="Times New Roman"/>
                <a:cs typeface="Times New Roman"/>
              </a:rPr>
              <a:t>Este es el fundamento de la crianza espiritual: </a:t>
            </a:r>
            <a:br>
              <a:rPr lang="es-CO" sz="2800" b="1" dirty="0">
                <a:solidFill>
                  <a:schemeClr val="bg1"/>
                </a:solidFill>
                <a:latin typeface="Times New Roman"/>
                <a:cs typeface="Times New Roman"/>
              </a:rPr>
            </a:br>
            <a:br>
              <a:rPr lang="es-CO" sz="2800" b="1" dirty="0">
                <a:solidFill>
                  <a:schemeClr val="bg1"/>
                </a:solidFill>
                <a:latin typeface="Times New Roman"/>
                <a:cs typeface="Times New Roman"/>
              </a:rPr>
            </a:br>
            <a:r>
              <a:rPr lang="es-CO" sz="3000" dirty="0">
                <a:solidFill>
                  <a:schemeClr val="bg1"/>
                </a:solidFill>
                <a:latin typeface="Times New Roman"/>
                <a:cs typeface="Times New Roman"/>
              </a:rPr>
              <a:t>agradar [a Dios] solamente, con nuestra crianza y buscarle solo a Él para obtener la fuerza y el poder para hacerlo.</a:t>
            </a:r>
            <a:br>
              <a:rPr lang="es-CO" sz="3000" dirty="0">
                <a:solidFill>
                  <a:schemeClr val="bg1"/>
                </a:solidFill>
                <a:latin typeface="Times New Roman"/>
                <a:cs typeface="Times New Roman"/>
              </a:rPr>
            </a:br>
            <a:br>
              <a:rPr lang="es-CO" sz="3000" dirty="0">
                <a:solidFill>
                  <a:schemeClr val="bg1"/>
                </a:solidFill>
                <a:latin typeface="Times New Roman"/>
                <a:cs typeface="Times New Roman"/>
              </a:rPr>
            </a:br>
            <a:r>
              <a:rPr lang="es-CO" sz="3000" dirty="0">
                <a:solidFill>
                  <a:schemeClr val="bg1"/>
                </a:solidFill>
                <a:latin typeface="Times New Roman"/>
                <a:cs typeface="Times New Roman"/>
              </a:rPr>
              <a:t>La crianza espiritual no significa ser padres perfectos, significa ser padres desde una perspectiva espiritual, con la eternidad en mente. </a:t>
            </a:r>
            <a:br>
              <a:rPr lang="es-CO" sz="3000" dirty="0">
                <a:solidFill>
                  <a:schemeClr val="bg1"/>
                </a:solidFill>
                <a:latin typeface="Times New Roman"/>
                <a:cs typeface="Times New Roman"/>
              </a:rPr>
            </a:br>
            <a:br>
              <a:rPr lang="es-CO" sz="3000" dirty="0">
                <a:solidFill>
                  <a:schemeClr val="bg1"/>
                </a:solidFill>
                <a:latin typeface="Times New Roman"/>
                <a:cs typeface="Times New Roman"/>
              </a:rPr>
            </a:br>
            <a:r>
              <a:rPr lang="es-CO" sz="3000" dirty="0">
                <a:solidFill>
                  <a:schemeClr val="bg1"/>
                </a:solidFill>
                <a:latin typeface="Times New Roman"/>
                <a:cs typeface="Times New Roman"/>
              </a:rPr>
              <a:t>Es una forma de crianza que declara:  “Quiero criar a un hijo o los niños que Dios me dio, de tal manera que honre primeramente a Dios, y luego crear el mejor ambiente para poner a mis hijos en el camino de lo Divino»</a:t>
            </a:r>
            <a:endParaRPr lang="es-ES_tradnl" sz="3000" dirty="0">
              <a:solidFill>
                <a:schemeClr val="bg1"/>
              </a:solidFill>
              <a:latin typeface="Times New Roman"/>
              <a:cs typeface="Times New Roman"/>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1</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2355168"/>
      </p:ext>
    </p:extLst>
  </p:cSld>
  <p:clrMapOvr>
    <a:masterClrMapping/>
  </p:clrMapOvr>
  <p:transition spd="med"/>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25044" y="7005453"/>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448787" y="2345621"/>
            <a:ext cx="4685922" cy="2411468"/>
          </a:xfrm>
          <a:prstGeom prst="rect">
            <a:avLst/>
          </a:prstGeom>
        </p:spPr>
        <p:txBody>
          <a:bodyPr>
            <a:noAutofit/>
          </a:bodyPr>
          <a:lstStyle/>
          <a:p>
            <a:pPr algn="l"/>
            <a:r>
              <a:rPr lang="es-CO" sz="4800" b="1" dirty="0">
                <a:solidFill>
                  <a:srgbClr val="FFC000"/>
                </a:solidFill>
                <a:latin typeface="Times New Roman"/>
                <a:cs typeface="Times New Roman"/>
              </a:rPr>
              <a:t>Actividad #1</a:t>
            </a:r>
            <a:br>
              <a:rPr lang="es-CO" sz="3600" b="1" dirty="0">
                <a:solidFill>
                  <a:schemeClr val="bg1"/>
                </a:solidFill>
                <a:latin typeface="Times New Roman"/>
                <a:cs typeface="Times New Roman"/>
              </a:rPr>
            </a:br>
            <a:br>
              <a:rPr lang="es-CO" sz="3600" b="1" dirty="0">
                <a:solidFill>
                  <a:schemeClr val="bg1"/>
                </a:solidFill>
                <a:latin typeface="Times New Roman"/>
                <a:cs typeface="Times New Roman"/>
              </a:rPr>
            </a:br>
            <a:endParaRPr lang="es-ES_tradnl" sz="3600" b="1" dirty="0">
              <a:solidFill>
                <a:schemeClr val="bg1"/>
              </a:solidFill>
              <a:latin typeface="Times New Roman"/>
              <a:cs typeface="Times New Roman"/>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10</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hape 154">
            <a:extLst>
              <a:ext uri="{FF2B5EF4-FFF2-40B4-BE49-F238E27FC236}">
                <a16:creationId xmlns:a16="http://schemas.microsoft.com/office/drawing/2014/main" id="{62E4F182-B2E5-0226-FE2A-B7F1F935E2DA}"/>
              </a:ext>
            </a:extLst>
          </p:cNvPr>
          <p:cNvSpPr txBox="1">
            <a:spLocks/>
          </p:cNvSpPr>
          <p:nvPr/>
        </p:nvSpPr>
        <p:spPr>
          <a:xfrm>
            <a:off x="5285232" y="548640"/>
            <a:ext cx="7147091" cy="571497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Autofit/>
          </a:bodyPr>
          <a:lstStyle>
            <a:lvl1pPr marL="0" marR="0" indent="0" algn="r" defTabSz="584200" rtl="0" latinLnBrk="0">
              <a:lnSpc>
                <a:spcPct val="80000"/>
              </a:lnSpc>
              <a:spcBef>
                <a:spcPts val="0"/>
              </a:spcBef>
              <a:spcAft>
                <a:spcPts val="0"/>
              </a:spcAft>
              <a:buClrTx/>
              <a:buSzTx/>
              <a:buFontTx/>
              <a:buNone/>
              <a:tabLst/>
              <a:defRPr sz="12100" b="0" i="0" u="none" strike="noStrike" cap="all" spc="0" baseline="0">
                <a:ln>
                  <a:noFill/>
                </a:ln>
                <a:solidFill>
                  <a:srgbClr val="5C5C5C"/>
                </a:solidFill>
                <a:uFillTx/>
                <a:latin typeface="+mn-lt"/>
                <a:ea typeface="+mn-ea"/>
                <a:cs typeface="+mn-cs"/>
                <a:sym typeface="DIN Condensed"/>
              </a:defRPr>
            </a:lvl1pPr>
            <a:lvl2pPr marL="0" marR="0" indent="228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2pPr>
            <a:lvl3pPr marL="0" marR="0" indent="457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3pPr>
            <a:lvl4pPr marL="0" marR="0" indent="685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4pPr>
            <a:lvl5pPr marL="0" marR="0" indent="9144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5pPr>
            <a:lvl6pPr marL="0" marR="0" indent="11430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6pPr>
            <a:lvl7pPr marL="0" marR="0" indent="1371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7pPr>
            <a:lvl8pPr marL="0" marR="0" indent="1600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8pPr>
            <a:lvl9pPr marL="0" marR="0" indent="1828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9pPr>
          </a:lstStyle>
          <a:p>
            <a:pPr algn="l" hangingPunct="1"/>
            <a:r>
              <a:rPr lang="es-CO" sz="2400" dirty="0">
                <a:solidFill>
                  <a:schemeClr val="bg1"/>
                </a:solidFill>
                <a:latin typeface="Times New Roman"/>
                <a:cs typeface="Times New Roman"/>
              </a:rPr>
              <a:t>Dé a los participantes alrededor de 5 minutos para discutir estas preguntas</a:t>
            </a:r>
          </a:p>
          <a:p>
            <a:pPr algn="l" hangingPunct="1"/>
            <a:r>
              <a:rPr lang="es-CO" sz="2400" dirty="0">
                <a:solidFill>
                  <a:schemeClr val="bg1"/>
                </a:solidFill>
                <a:latin typeface="Times New Roman"/>
                <a:cs typeface="Times New Roman"/>
              </a:rPr>
              <a:t>en sus grupos. Luego continúe con la enseñanza.</a:t>
            </a:r>
          </a:p>
          <a:p>
            <a:pPr algn="l" hangingPunct="1"/>
            <a:endParaRPr lang="es-CO" sz="2400" dirty="0">
              <a:solidFill>
                <a:schemeClr val="bg1"/>
              </a:solidFill>
              <a:latin typeface="Times New Roman"/>
              <a:cs typeface="Times New Roman"/>
            </a:endParaRPr>
          </a:p>
          <a:p>
            <a:pPr marL="342900" indent="-342900" algn="l" hangingPunct="1">
              <a:buFont typeface="Arial" panose="020B0604020202020204" pitchFamily="34" charset="0"/>
              <a:buChar char="•"/>
            </a:pPr>
            <a:r>
              <a:rPr lang="es-CO" sz="2400" dirty="0">
                <a:solidFill>
                  <a:schemeClr val="bg1"/>
                </a:solidFill>
                <a:latin typeface="Times New Roman"/>
                <a:cs typeface="Times New Roman"/>
              </a:rPr>
              <a:t>¿Qué es lo que la Biblia enseña respecto a la disciplina?</a:t>
            </a:r>
          </a:p>
          <a:p>
            <a:pPr marL="342900" indent="-342900" algn="l" hangingPunct="1">
              <a:buFont typeface="Arial" panose="020B0604020202020204" pitchFamily="34" charset="0"/>
              <a:buChar char="•"/>
            </a:pPr>
            <a:endParaRPr lang="es-CO" sz="2400" dirty="0">
              <a:solidFill>
                <a:schemeClr val="bg1"/>
              </a:solidFill>
              <a:latin typeface="Times New Roman"/>
              <a:cs typeface="Times New Roman"/>
            </a:endParaRPr>
          </a:p>
          <a:p>
            <a:pPr marL="342900" indent="-342900" algn="l" hangingPunct="1">
              <a:buFont typeface="Arial" panose="020B0604020202020204" pitchFamily="34" charset="0"/>
              <a:buChar char="•"/>
            </a:pPr>
            <a:r>
              <a:rPr lang="es-CO" sz="2400" dirty="0">
                <a:solidFill>
                  <a:schemeClr val="bg1"/>
                </a:solidFill>
                <a:latin typeface="Times New Roman"/>
                <a:cs typeface="Times New Roman"/>
              </a:rPr>
              <a:t>¿Es diferente a sus ideas previas respecto a la disciplina? Si es así, ¿de qué manera?</a:t>
            </a:r>
          </a:p>
          <a:p>
            <a:pPr algn="l" hangingPunct="1"/>
            <a:endParaRPr lang="es-CO" sz="2400" b="1" dirty="0">
              <a:solidFill>
                <a:schemeClr val="bg1"/>
              </a:solidFill>
              <a:latin typeface="Times New Roman"/>
              <a:cs typeface="Times New Roman"/>
            </a:endParaRPr>
          </a:p>
          <a:p>
            <a:pPr algn="l" hangingPunct="1"/>
            <a:endParaRPr lang="es-CO" sz="2400" b="1" dirty="0">
              <a:solidFill>
                <a:schemeClr val="bg1"/>
              </a:solidFill>
              <a:latin typeface="Times New Roman"/>
              <a:cs typeface="Times New Roman"/>
            </a:endParaRPr>
          </a:p>
          <a:p>
            <a:pPr algn="ctr" hangingPunct="1"/>
            <a:r>
              <a:rPr lang="es-CO" sz="2000" dirty="0">
                <a:solidFill>
                  <a:schemeClr val="bg1"/>
                </a:solidFill>
                <a:latin typeface="Times New Roman"/>
                <a:cs typeface="Times New Roman"/>
              </a:rPr>
              <a:t>(Cuaderno de actividades – página 15</a:t>
            </a:r>
            <a:r>
              <a:rPr lang="es-CO" sz="2400" dirty="0">
                <a:solidFill>
                  <a:schemeClr val="bg1"/>
                </a:solidFill>
                <a:latin typeface="Times New Roman"/>
                <a:cs typeface="Times New Roman"/>
              </a:rPr>
              <a:t>)</a:t>
            </a:r>
          </a:p>
          <a:p>
            <a:pPr algn="ctr" hangingPunct="1"/>
            <a:endParaRPr lang="es-CO" sz="2400" dirty="0">
              <a:solidFill>
                <a:schemeClr val="bg1"/>
              </a:solidFill>
              <a:latin typeface="Times New Roman"/>
              <a:cs typeface="Times New Roman"/>
            </a:endParaRPr>
          </a:p>
        </p:txBody>
      </p:sp>
    </p:spTree>
    <p:extLst>
      <p:ext uri="{BB962C8B-B14F-4D97-AF65-F5344CB8AC3E}">
        <p14:creationId xmlns:p14="http://schemas.microsoft.com/office/powerpoint/2010/main" val="454500223"/>
      </p:ext>
    </p:extLst>
  </p:cSld>
  <p:clrMapOvr>
    <a:masterClrMapping/>
  </p:clrMapOvr>
  <p:transition spd="med"/>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10035" y="7165798"/>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6202017" y="1698824"/>
            <a:ext cx="6102626" cy="4315919"/>
          </a:xfrm>
          <a:prstGeom prst="rect">
            <a:avLst/>
          </a:prstGeom>
        </p:spPr>
        <p:txBody>
          <a:bodyPr>
            <a:noAutofit/>
          </a:bodyPr>
          <a:lstStyle/>
          <a:p>
            <a:pPr algn="ctr"/>
            <a:br>
              <a:rPr lang="es-CO" sz="3200" b="1" dirty="0">
                <a:solidFill>
                  <a:srgbClr val="FFC000"/>
                </a:solidFill>
                <a:latin typeface="Times New Roman" panose="02020603050405020304" pitchFamily="18" charset="0"/>
                <a:cs typeface="Times New Roman" panose="02020603050405020304" pitchFamily="18" charset="0"/>
              </a:rPr>
            </a:br>
            <a:r>
              <a:rPr lang="es-CO" sz="3200" b="1" dirty="0">
                <a:solidFill>
                  <a:srgbClr val="FFC000"/>
                </a:solidFill>
                <a:latin typeface="Times New Roman" panose="02020603050405020304" pitchFamily="18" charset="0"/>
                <a:cs typeface="Times New Roman" panose="02020603050405020304" pitchFamily="18" charset="0"/>
              </a:rPr>
              <a:t>la disciplina bíblica </a:t>
            </a:r>
            <a:r>
              <a:rPr lang="es-CO" sz="3200" b="1" dirty="0">
                <a:solidFill>
                  <a:schemeClr val="bg1"/>
                </a:solidFill>
                <a:latin typeface="Times New Roman" panose="02020603050405020304" pitchFamily="18" charset="0"/>
                <a:cs typeface="Times New Roman" panose="02020603050405020304" pitchFamily="18" charset="0"/>
              </a:rPr>
              <a:t>produce una cosecha de justicia y paz para quienes han sido entrenados por ella. </a:t>
            </a:r>
            <a:br>
              <a:rPr lang="es-CO" sz="3200" b="1" dirty="0">
                <a:solidFill>
                  <a:schemeClr val="bg1"/>
                </a:solidFill>
                <a:latin typeface="Times New Roman" panose="02020603050405020304" pitchFamily="18" charset="0"/>
                <a:cs typeface="Times New Roman" panose="02020603050405020304" pitchFamily="18" charset="0"/>
              </a:rPr>
            </a:br>
            <a:br>
              <a:rPr lang="es-CO" sz="3200" b="1" dirty="0">
                <a:solidFill>
                  <a:schemeClr val="bg1"/>
                </a:solidFill>
                <a:latin typeface="Times New Roman" panose="02020603050405020304" pitchFamily="18" charset="0"/>
                <a:cs typeface="Times New Roman" panose="02020603050405020304" pitchFamily="18" charset="0"/>
              </a:rPr>
            </a:br>
            <a:r>
              <a:rPr lang="es-CO" sz="3200" b="1" dirty="0">
                <a:solidFill>
                  <a:schemeClr val="bg1"/>
                </a:solidFill>
                <a:latin typeface="Times New Roman" panose="02020603050405020304" pitchFamily="18" charset="0"/>
                <a:cs typeface="Times New Roman" panose="02020603050405020304" pitchFamily="18" charset="0"/>
              </a:rPr>
              <a:t>Y nos hace más como Jesús.</a:t>
            </a:r>
            <a:br>
              <a:rPr lang="es-CO" sz="3600" b="1" dirty="0">
                <a:solidFill>
                  <a:schemeClr val="bg1"/>
                </a:solidFill>
                <a:latin typeface="Times New Roman" panose="02020603050405020304" pitchFamily="18" charset="0"/>
                <a:cs typeface="Times New Roman" panose="02020603050405020304" pitchFamily="18" charset="0"/>
              </a:rPr>
            </a:br>
            <a:br>
              <a:rPr lang="es-CO" sz="3600" b="1" dirty="0">
                <a:solidFill>
                  <a:schemeClr val="bg1"/>
                </a:solidFill>
                <a:latin typeface="Times New Roman" panose="02020603050405020304" pitchFamily="18" charset="0"/>
                <a:cs typeface="Times New Roman" panose="02020603050405020304" pitchFamily="18" charset="0"/>
              </a:rPr>
            </a:br>
            <a:endParaRPr lang="es-ES_tradnl" sz="3600" b="1" dirty="0">
              <a:solidFill>
                <a:schemeClr val="bg1"/>
              </a:solidFill>
              <a:latin typeface="Times New Roman" panose="02020603050405020304" pitchFamily="18" charset="0"/>
              <a:cs typeface="Times New Roman" panose="02020603050405020304" pitchFamily="18" charset="0"/>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10</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6EA0C50B-195A-814A-8BBE-1286566483D6}"/>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p:blipFill>
        <p:spPr>
          <a:xfrm rot="20719199">
            <a:off x="1099075" y="2407184"/>
            <a:ext cx="4422967" cy="3302864"/>
          </a:xfrm>
          <a:prstGeom prst="rect">
            <a:avLst/>
          </a:prstGeom>
          <a:solidFill>
            <a:srgbClr val="FFFFFF"/>
          </a:solidFill>
          <a:ln>
            <a:noFill/>
          </a:ln>
          <a:effectLst>
            <a:glow rad="127000">
              <a:schemeClr val="bg1"/>
            </a:glow>
            <a:outerShdw sx="102000" sy="102000" algn="ctr" rotWithShape="0">
              <a:prstClr val="black">
                <a:alpha val="40000"/>
              </a:prstClr>
            </a:outerShdw>
          </a:effectLst>
        </p:spPr>
      </p:pic>
    </p:spTree>
    <p:extLst>
      <p:ext uri="{BB962C8B-B14F-4D97-AF65-F5344CB8AC3E}">
        <p14:creationId xmlns:p14="http://schemas.microsoft.com/office/powerpoint/2010/main" val="2759176020"/>
      </p:ext>
    </p:extLst>
  </p:cSld>
  <p:clrMapOvr>
    <a:masterClrMapping/>
  </p:clrMapOvr>
  <p:transition spd="med"/>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10035" y="7165798"/>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6202017" y="1789043"/>
            <a:ext cx="6102626" cy="3637721"/>
          </a:xfrm>
          <a:prstGeom prst="rect">
            <a:avLst/>
          </a:prstGeom>
        </p:spPr>
        <p:txBody>
          <a:bodyPr>
            <a:noAutofit/>
          </a:bodyPr>
          <a:lstStyle/>
          <a:p>
            <a:pPr algn="ctr"/>
            <a:br>
              <a:rPr lang="es-CO" sz="3600" dirty="0">
                <a:solidFill>
                  <a:schemeClr val="bg1"/>
                </a:solidFill>
                <a:latin typeface="Times New Roman" panose="02020603050405020304" pitchFamily="18" charset="0"/>
                <a:cs typeface="Times New Roman" panose="02020603050405020304" pitchFamily="18" charset="0"/>
              </a:rPr>
            </a:br>
            <a:r>
              <a:rPr lang="es-CO" sz="3600" dirty="0">
                <a:solidFill>
                  <a:schemeClr val="bg1"/>
                </a:solidFill>
                <a:latin typeface="Times New Roman" panose="02020603050405020304" pitchFamily="18" charset="0"/>
                <a:cs typeface="Times New Roman" panose="02020603050405020304" pitchFamily="18" charset="0"/>
              </a:rPr>
              <a:t>el objetivo de </a:t>
            </a:r>
            <a:r>
              <a:rPr lang="es-CO" sz="3600" dirty="0">
                <a:solidFill>
                  <a:srgbClr val="FFC000"/>
                </a:solidFill>
                <a:latin typeface="Times New Roman" panose="02020603050405020304" pitchFamily="18" charset="0"/>
                <a:cs typeface="Times New Roman" panose="02020603050405020304" pitchFamily="18" charset="0"/>
              </a:rPr>
              <a:t>la disciplina bíblica </a:t>
            </a:r>
            <a:r>
              <a:rPr lang="es-CO" sz="3600" dirty="0">
                <a:solidFill>
                  <a:schemeClr val="bg1"/>
                </a:solidFill>
                <a:latin typeface="Times New Roman" panose="02020603050405020304" pitchFamily="18" charset="0"/>
                <a:cs typeface="Times New Roman" panose="02020603050405020304" pitchFamily="18" charset="0"/>
              </a:rPr>
              <a:t>es la corrección del rumbo</a:t>
            </a:r>
            <a:br>
              <a:rPr lang="es-CO" sz="3600" b="1" dirty="0">
                <a:solidFill>
                  <a:schemeClr val="bg1"/>
                </a:solidFill>
                <a:latin typeface="Times New Roman" panose="02020603050405020304" pitchFamily="18" charset="0"/>
                <a:cs typeface="Times New Roman" panose="02020603050405020304" pitchFamily="18" charset="0"/>
              </a:rPr>
            </a:br>
            <a:br>
              <a:rPr lang="es-CO" sz="3600" b="1" dirty="0">
                <a:solidFill>
                  <a:schemeClr val="bg1"/>
                </a:solidFill>
                <a:latin typeface="Times New Roman" panose="02020603050405020304" pitchFamily="18" charset="0"/>
                <a:cs typeface="Times New Roman" panose="02020603050405020304" pitchFamily="18" charset="0"/>
              </a:rPr>
            </a:br>
            <a:endParaRPr lang="es-ES_tradnl" sz="3600" b="1" dirty="0">
              <a:solidFill>
                <a:schemeClr val="bg1"/>
              </a:solidFill>
              <a:latin typeface="Times New Roman" panose="02020603050405020304" pitchFamily="18" charset="0"/>
              <a:cs typeface="Times New Roman" panose="02020603050405020304" pitchFamily="18" charset="0"/>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10</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6EA0C50B-195A-814A-8BBE-1286566483D6}"/>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p:blipFill>
        <p:spPr>
          <a:xfrm rot="20719199">
            <a:off x="1099075" y="2407184"/>
            <a:ext cx="4422967" cy="3302864"/>
          </a:xfrm>
          <a:prstGeom prst="rect">
            <a:avLst/>
          </a:prstGeom>
          <a:solidFill>
            <a:srgbClr val="FFFFFF"/>
          </a:solidFill>
          <a:ln>
            <a:noFill/>
          </a:ln>
          <a:effectLst>
            <a:glow rad="127000">
              <a:schemeClr val="bg1"/>
            </a:glow>
            <a:outerShdw sx="102000" sy="102000" algn="ctr" rotWithShape="0">
              <a:prstClr val="black">
                <a:alpha val="40000"/>
              </a:prstClr>
            </a:outerShdw>
          </a:effectLst>
        </p:spPr>
      </p:pic>
    </p:spTree>
    <p:extLst>
      <p:ext uri="{BB962C8B-B14F-4D97-AF65-F5344CB8AC3E}">
        <p14:creationId xmlns:p14="http://schemas.microsoft.com/office/powerpoint/2010/main" val="2989046464"/>
      </p:ext>
    </p:extLst>
  </p:cSld>
  <p:clrMapOvr>
    <a:masterClrMapping/>
  </p:clrMapOvr>
  <p:transition spd="med"/>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10035" y="7165798"/>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6202017" y="791583"/>
            <a:ext cx="6102626" cy="5152017"/>
          </a:xfrm>
          <a:prstGeom prst="rect">
            <a:avLst/>
          </a:prstGeom>
        </p:spPr>
        <p:txBody>
          <a:bodyPr>
            <a:noAutofit/>
          </a:bodyPr>
          <a:lstStyle/>
          <a:p>
            <a:pPr algn="ctr"/>
            <a:r>
              <a:rPr lang="es-CO" sz="3000" dirty="0">
                <a:solidFill>
                  <a:srgbClr val="FFC000"/>
                </a:solidFill>
                <a:latin typeface="Times New Roman" panose="02020603050405020304" pitchFamily="18" charset="0"/>
                <a:cs typeface="Times New Roman" panose="02020603050405020304" pitchFamily="18" charset="0"/>
              </a:rPr>
              <a:t>La disciplina bíblica </a:t>
            </a:r>
            <a:r>
              <a:rPr lang="es-CO" sz="3000" dirty="0">
                <a:solidFill>
                  <a:schemeClr val="bg1"/>
                </a:solidFill>
                <a:latin typeface="Times New Roman" panose="02020603050405020304" pitchFamily="18" charset="0"/>
                <a:cs typeface="Times New Roman" panose="02020603050405020304" pitchFamily="18" charset="0"/>
              </a:rPr>
              <a:t>es formación espiritual. </a:t>
            </a:r>
            <a:br>
              <a:rPr lang="es-CO" sz="3000" dirty="0">
                <a:solidFill>
                  <a:schemeClr val="bg1"/>
                </a:solidFill>
                <a:latin typeface="Times New Roman" panose="02020603050405020304" pitchFamily="18" charset="0"/>
                <a:cs typeface="Times New Roman" panose="02020603050405020304" pitchFamily="18" charset="0"/>
              </a:rPr>
            </a:br>
            <a:r>
              <a:rPr lang="es-CO" sz="3000" dirty="0">
                <a:solidFill>
                  <a:schemeClr val="bg1"/>
                </a:solidFill>
                <a:latin typeface="Times New Roman" panose="02020603050405020304" pitchFamily="18" charset="0"/>
                <a:cs typeface="Times New Roman" panose="02020603050405020304" pitchFamily="18" charset="0"/>
              </a:rPr>
              <a:t>Es enseñar a nuestros hijos a vivir como Jesús quiere, edificándolos en amor. </a:t>
            </a:r>
            <a:br>
              <a:rPr lang="es-CO" sz="3000" dirty="0">
                <a:solidFill>
                  <a:schemeClr val="bg1"/>
                </a:solidFill>
                <a:latin typeface="Times New Roman" panose="02020603050405020304" pitchFamily="18" charset="0"/>
                <a:cs typeface="Times New Roman" panose="02020603050405020304" pitchFamily="18" charset="0"/>
              </a:rPr>
            </a:br>
            <a:br>
              <a:rPr lang="es-CO" sz="3000" dirty="0">
                <a:solidFill>
                  <a:schemeClr val="bg1"/>
                </a:solidFill>
                <a:latin typeface="Times New Roman" panose="02020603050405020304" pitchFamily="18" charset="0"/>
                <a:cs typeface="Times New Roman" panose="02020603050405020304" pitchFamily="18" charset="0"/>
              </a:rPr>
            </a:br>
            <a:r>
              <a:rPr lang="es-CO" sz="3000" dirty="0">
                <a:solidFill>
                  <a:schemeClr val="bg1"/>
                </a:solidFill>
                <a:latin typeface="Times New Roman" panose="02020603050405020304" pitchFamily="18" charset="0"/>
                <a:cs typeface="Times New Roman" panose="02020603050405020304" pitchFamily="18" charset="0"/>
              </a:rPr>
              <a:t>La disciplina es dolorosa, pero es también una oportunidad para demostrar el amor de Dios.</a:t>
            </a:r>
            <a:endParaRPr lang="es-ES_tradnl" sz="3000" dirty="0">
              <a:solidFill>
                <a:schemeClr val="bg1"/>
              </a:solidFill>
              <a:latin typeface="Times New Roman" panose="02020603050405020304" pitchFamily="18" charset="0"/>
              <a:cs typeface="Times New Roman" panose="02020603050405020304" pitchFamily="18" charset="0"/>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10</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6EA0C50B-195A-814A-8BBE-1286566483D6}"/>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p:blipFill>
        <p:spPr>
          <a:xfrm rot="20719199">
            <a:off x="1025923" y="2407184"/>
            <a:ext cx="4422967" cy="3302864"/>
          </a:xfrm>
          <a:prstGeom prst="rect">
            <a:avLst/>
          </a:prstGeom>
          <a:solidFill>
            <a:srgbClr val="FFFFFF"/>
          </a:solidFill>
          <a:ln>
            <a:noFill/>
          </a:ln>
          <a:effectLst>
            <a:glow rad="127000">
              <a:schemeClr val="bg1"/>
            </a:glow>
            <a:outerShdw sx="102000" sy="102000" algn="ctr" rotWithShape="0">
              <a:prstClr val="black">
                <a:alpha val="40000"/>
              </a:prstClr>
            </a:outerShdw>
          </a:effectLst>
        </p:spPr>
      </p:pic>
    </p:spTree>
    <p:extLst>
      <p:ext uri="{BB962C8B-B14F-4D97-AF65-F5344CB8AC3E}">
        <p14:creationId xmlns:p14="http://schemas.microsoft.com/office/powerpoint/2010/main" val="621961958"/>
      </p:ext>
    </p:extLst>
  </p:cSld>
  <p:clrMapOvr>
    <a:masterClrMapping/>
  </p:clrMapOvr>
  <p:transition spd="med"/>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25044" y="7005453"/>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448787" y="2345621"/>
            <a:ext cx="4685922" cy="2411468"/>
          </a:xfrm>
          <a:prstGeom prst="rect">
            <a:avLst/>
          </a:prstGeom>
        </p:spPr>
        <p:txBody>
          <a:bodyPr>
            <a:noAutofit/>
          </a:bodyPr>
          <a:lstStyle/>
          <a:p>
            <a:pPr algn="l"/>
            <a:r>
              <a:rPr lang="es-CO" sz="4800" b="1" dirty="0">
                <a:solidFill>
                  <a:srgbClr val="FFC000"/>
                </a:solidFill>
                <a:latin typeface="Times New Roman"/>
                <a:cs typeface="Times New Roman"/>
              </a:rPr>
              <a:t>Actividad #2</a:t>
            </a:r>
            <a:br>
              <a:rPr lang="es-CO" sz="3600" b="1" dirty="0">
                <a:solidFill>
                  <a:schemeClr val="bg1"/>
                </a:solidFill>
                <a:latin typeface="Times New Roman"/>
                <a:cs typeface="Times New Roman"/>
              </a:rPr>
            </a:br>
            <a:br>
              <a:rPr lang="es-CO" sz="3600" b="1" dirty="0">
                <a:solidFill>
                  <a:schemeClr val="bg1"/>
                </a:solidFill>
                <a:latin typeface="Times New Roman"/>
                <a:cs typeface="Times New Roman"/>
              </a:rPr>
            </a:br>
            <a:endParaRPr lang="es-ES_tradnl" sz="3600" b="1" dirty="0">
              <a:solidFill>
                <a:schemeClr val="bg1"/>
              </a:solidFill>
              <a:latin typeface="Times New Roman"/>
              <a:cs typeface="Times New Roman"/>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10</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hape 154">
            <a:extLst>
              <a:ext uri="{FF2B5EF4-FFF2-40B4-BE49-F238E27FC236}">
                <a16:creationId xmlns:a16="http://schemas.microsoft.com/office/drawing/2014/main" id="{62E4F182-B2E5-0226-FE2A-B7F1F935E2DA}"/>
              </a:ext>
            </a:extLst>
          </p:cNvPr>
          <p:cNvSpPr txBox="1">
            <a:spLocks/>
          </p:cNvSpPr>
          <p:nvPr/>
        </p:nvSpPr>
        <p:spPr>
          <a:xfrm>
            <a:off x="5285232" y="548640"/>
            <a:ext cx="7147091" cy="571497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Autofit/>
          </a:bodyPr>
          <a:lstStyle>
            <a:lvl1pPr marL="0" marR="0" indent="0" algn="r" defTabSz="584200" rtl="0" latinLnBrk="0">
              <a:lnSpc>
                <a:spcPct val="80000"/>
              </a:lnSpc>
              <a:spcBef>
                <a:spcPts val="0"/>
              </a:spcBef>
              <a:spcAft>
                <a:spcPts val="0"/>
              </a:spcAft>
              <a:buClrTx/>
              <a:buSzTx/>
              <a:buFontTx/>
              <a:buNone/>
              <a:tabLst/>
              <a:defRPr sz="12100" b="0" i="0" u="none" strike="noStrike" cap="all" spc="0" baseline="0">
                <a:ln>
                  <a:noFill/>
                </a:ln>
                <a:solidFill>
                  <a:srgbClr val="5C5C5C"/>
                </a:solidFill>
                <a:uFillTx/>
                <a:latin typeface="+mn-lt"/>
                <a:ea typeface="+mn-ea"/>
                <a:cs typeface="+mn-cs"/>
                <a:sym typeface="DIN Condensed"/>
              </a:defRPr>
            </a:lvl1pPr>
            <a:lvl2pPr marL="0" marR="0" indent="228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2pPr>
            <a:lvl3pPr marL="0" marR="0" indent="457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3pPr>
            <a:lvl4pPr marL="0" marR="0" indent="685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4pPr>
            <a:lvl5pPr marL="0" marR="0" indent="9144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5pPr>
            <a:lvl6pPr marL="0" marR="0" indent="11430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6pPr>
            <a:lvl7pPr marL="0" marR="0" indent="1371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7pPr>
            <a:lvl8pPr marL="0" marR="0" indent="1600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8pPr>
            <a:lvl9pPr marL="0" marR="0" indent="1828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9pPr>
          </a:lstStyle>
          <a:p>
            <a:pPr algn="l" hangingPunct="1"/>
            <a:r>
              <a:rPr lang="es-CO" sz="2400" dirty="0">
                <a:solidFill>
                  <a:schemeClr val="bg1"/>
                </a:solidFill>
                <a:latin typeface="Times New Roman"/>
                <a:cs typeface="Times New Roman"/>
              </a:rPr>
              <a:t>Dé a los participantes alrededor de 10 minutos para discutir las siguientes</a:t>
            </a:r>
          </a:p>
          <a:p>
            <a:pPr algn="l" hangingPunct="1"/>
            <a:r>
              <a:rPr lang="es-CO" sz="2400" dirty="0">
                <a:solidFill>
                  <a:schemeClr val="bg1"/>
                </a:solidFill>
                <a:latin typeface="Times New Roman"/>
                <a:cs typeface="Times New Roman"/>
              </a:rPr>
              <a:t>preguntas en sus grupos.</a:t>
            </a:r>
          </a:p>
          <a:p>
            <a:pPr algn="l" hangingPunct="1"/>
            <a:endParaRPr lang="es-CO" sz="2400" dirty="0">
              <a:solidFill>
                <a:schemeClr val="bg1"/>
              </a:solidFill>
              <a:latin typeface="Times New Roman"/>
              <a:cs typeface="Times New Roman"/>
            </a:endParaRPr>
          </a:p>
          <a:p>
            <a:pPr marL="342900" indent="-342900" algn="l" hangingPunct="1">
              <a:buFont typeface="Arial" panose="020B0604020202020204" pitchFamily="34" charset="0"/>
              <a:buChar char="•"/>
            </a:pPr>
            <a:r>
              <a:rPr lang="es-CO" sz="2400" dirty="0">
                <a:solidFill>
                  <a:schemeClr val="bg1"/>
                </a:solidFill>
                <a:latin typeface="Times New Roman"/>
                <a:cs typeface="Times New Roman"/>
              </a:rPr>
              <a:t>¿Cuál es la diferencia entre la formación espiritual y la modificación del comportamiento?</a:t>
            </a:r>
          </a:p>
          <a:p>
            <a:pPr marL="342900" indent="-342900" algn="l" hangingPunct="1">
              <a:buFont typeface="Arial" panose="020B0604020202020204" pitchFamily="34" charset="0"/>
              <a:buChar char="•"/>
            </a:pPr>
            <a:endParaRPr lang="es-CO" sz="2400" dirty="0">
              <a:solidFill>
                <a:schemeClr val="bg1"/>
              </a:solidFill>
              <a:latin typeface="Times New Roman"/>
              <a:cs typeface="Times New Roman"/>
            </a:endParaRPr>
          </a:p>
          <a:p>
            <a:pPr marL="342900" indent="-342900" algn="l" hangingPunct="1">
              <a:buFont typeface="Arial" panose="020B0604020202020204" pitchFamily="34" charset="0"/>
              <a:buChar char="•"/>
            </a:pPr>
            <a:r>
              <a:rPr lang="es-CO" sz="2400" dirty="0">
                <a:solidFill>
                  <a:schemeClr val="bg1"/>
                </a:solidFill>
                <a:latin typeface="Times New Roman"/>
                <a:cs typeface="Times New Roman"/>
              </a:rPr>
              <a:t>¿Cómo podemos usar esta información para hacer que nuestra disciplina sea un mejor reflejo del diseño de Dios?</a:t>
            </a:r>
          </a:p>
          <a:p>
            <a:pPr algn="l" hangingPunct="1"/>
            <a:endParaRPr lang="es-CO" sz="2400" b="1" dirty="0">
              <a:solidFill>
                <a:schemeClr val="bg1"/>
              </a:solidFill>
              <a:latin typeface="Times New Roman"/>
              <a:cs typeface="Times New Roman"/>
            </a:endParaRPr>
          </a:p>
          <a:p>
            <a:pPr algn="l" hangingPunct="1"/>
            <a:endParaRPr lang="es-CO" sz="2400" b="1" dirty="0">
              <a:solidFill>
                <a:schemeClr val="bg1"/>
              </a:solidFill>
              <a:latin typeface="Times New Roman"/>
              <a:cs typeface="Times New Roman"/>
            </a:endParaRPr>
          </a:p>
          <a:p>
            <a:pPr algn="ctr" hangingPunct="1"/>
            <a:r>
              <a:rPr lang="es-CO" sz="2000" dirty="0">
                <a:solidFill>
                  <a:schemeClr val="bg1"/>
                </a:solidFill>
                <a:latin typeface="Times New Roman"/>
                <a:cs typeface="Times New Roman"/>
              </a:rPr>
              <a:t>(Cuaderno de actividades – página 16</a:t>
            </a:r>
            <a:r>
              <a:rPr lang="es-CO" sz="2400" dirty="0">
                <a:solidFill>
                  <a:schemeClr val="bg1"/>
                </a:solidFill>
                <a:latin typeface="Times New Roman"/>
                <a:cs typeface="Times New Roman"/>
              </a:rPr>
              <a:t>)</a:t>
            </a:r>
          </a:p>
          <a:p>
            <a:pPr algn="ctr" hangingPunct="1"/>
            <a:endParaRPr lang="es-CO" sz="2400" dirty="0">
              <a:solidFill>
                <a:schemeClr val="bg1"/>
              </a:solidFill>
              <a:latin typeface="Times New Roman"/>
              <a:cs typeface="Times New Roman"/>
            </a:endParaRPr>
          </a:p>
        </p:txBody>
      </p:sp>
    </p:spTree>
    <p:extLst>
      <p:ext uri="{BB962C8B-B14F-4D97-AF65-F5344CB8AC3E}">
        <p14:creationId xmlns:p14="http://schemas.microsoft.com/office/powerpoint/2010/main" val="1331095015"/>
      </p:ext>
    </p:extLst>
  </p:cSld>
  <p:clrMapOvr>
    <a:masterClrMapping/>
  </p:clrMapOvr>
  <p:transition spd="med"/>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10035" y="7165798"/>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585216" y="5532778"/>
            <a:ext cx="11763403" cy="881728"/>
          </a:xfrm>
          <a:prstGeom prst="rect">
            <a:avLst/>
          </a:prstGeom>
        </p:spPr>
        <p:txBody>
          <a:bodyPr>
            <a:noAutofit/>
          </a:bodyPr>
          <a:lstStyle/>
          <a:p>
            <a:pPr algn="ctr"/>
            <a:r>
              <a:rPr lang="es-CO" sz="4400" b="1" dirty="0">
                <a:solidFill>
                  <a:schemeClr val="bg1"/>
                </a:solidFill>
                <a:latin typeface="Times New Roman" panose="02020603050405020304" pitchFamily="18" charset="0"/>
                <a:cs typeface="Times New Roman" panose="02020603050405020304" pitchFamily="18" charset="0"/>
              </a:rPr>
              <a:t>“el ambiente del reconocimiento”</a:t>
            </a:r>
            <a:endParaRPr lang="es-ES_tradnl" sz="4400" b="1" dirty="0">
              <a:solidFill>
                <a:schemeClr val="bg1"/>
              </a:solidFill>
              <a:latin typeface="Times New Roman" panose="02020603050405020304" pitchFamily="18" charset="0"/>
              <a:cs typeface="Times New Roman" panose="02020603050405020304" pitchFamily="18" charset="0"/>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11</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88890492-84CB-C9E1-22C1-9D032BE14B55}"/>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p:blipFill>
        <p:spPr>
          <a:xfrm>
            <a:off x="3490783" y="874642"/>
            <a:ext cx="5675241" cy="3783494"/>
          </a:xfrm>
          <a:prstGeom prst="rect">
            <a:avLst/>
          </a:prstGeom>
          <a:solidFill>
            <a:srgbClr val="FFFFFF"/>
          </a:solidFill>
          <a:ln>
            <a:noFill/>
          </a:ln>
          <a:effectLst>
            <a:glow rad="127000">
              <a:schemeClr val="bg1"/>
            </a:glow>
            <a:outerShdw sx="102000" sy="102000" algn="ctr" rotWithShape="0">
              <a:prstClr val="black">
                <a:alpha val="40000"/>
              </a:prstClr>
            </a:outerShdw>
          </a:effectLst>
        </p:spPr>
      </p:pic>
    </p:spTree>
    <p:extLst>
      <p:ext uri="{BB962C8B-B14F-4D97-AF65-F5344CB8AC3E}">
        <p14:creationId xmlns:p14="http://schemas.microsoft.com/office/powerpoint/2010/main" val="3907505062"/>
      </p:ext>
    </p:extLst>
  </p:cSld>
  <p:clrMapOvr>
    <a:masterClrMapping/>
  </p:clrMapOvr>
  <p:transition spd="med"/>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10035" y="7165798"/>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655983" y="556591"/>
            <a:ext cx="5651031" cy="5624665"/>
          </a:xfrm>
          <a:prstGeom prst="rect">
            <a:avLst/>
          </a:prstGeom>
        </p:spPr>
        <p:txBody>
          <a:bodyPr>
            <a:noAutofit/>
          </a:bodyPr>
          <a:lstStyle/>
          <a:p>
            <a:pPr algn="ctr"/>
            <a:r>
              <a:rPr lang="es-CO" sz="3200" dirty="0">
                <a:solidFill>
                  <a:schemeClr val="bg1"/>
                </a:solidFill>
                <a:latin typeface="Times New Roman" panose="02020603050405020304" pitchFamily="18" charset="0"/>
                <a:cs typeface="Times New Roman" panose="02020603050405020304" pitchFamily="18" charset="0"/>
              </a:rPr>
              <a:t>Ser reconocido es importante para nosotros y también para nuestros hijos. </a:t>
            </a:r>
            <a:br>
              <a:rPr lang="es-CO" sz="3200" dirty="0">
                <a:solidFill>
                  <a:schemeClr val="bg1"/>
                </a:solidFill>
                <a:latin typeface="Times New Roman" panose="02020603050405020304" pitchFamily="18" charset="0"/>
                <a:cs typeface="Times New Roman" panose="02020603050405020304" pitchFamily="18" charset="0"/>
              </a:rPr>
            </a:br>
            <a:br>
              <a:rPr lang="es-CO" sz="3200" dirty="0">
                <a:solidFill>
                  <a:schemeClr val="bg1"/>
                </a:solidFill>
                <a:latin typeface="Times New Roman" panose="02020603050405020304" pitchFamily="18" charset="0"/>
                <a:cs typeface="Times New Roman" panose="02020603050405020304" pitchFamily="18" charset="0"/>
              </a:rPr>
            </a:br>
            <a:r>
              <a:rPr lang="es-CO" sz="3200" dirty="0">
                <a:solidFill>
                  <a:schemeClr val="bg1"/>
                </a:solidFill>
                <a:latin typeface="Times New Roman" panose="02020603050405020304" pitchFamily="18" charset="0"/>
                <a:cs typeface="Times New Roman" panose="02020603050405020304" pitchFamily="18" charset="0"/>
              </a:rPr>
              <a:t>Saber que son reconocidos y amados por Dios les da la confianza para convertirse en las personas que Dios quiere que sean.</a:t>
            </a:r>
            <a:endParaRPr lang="es-ES_tradnl" sz="3200" dirty="0">
              <a:solidFill>
                <a:schemeClr val="bg1"/>
              </a:solidFill>
              <a:latin typeface="Times New Roman" panose="02020603050405020304" pitchFamily="18" charset="0"/>
              <a:cs typeface="Times New Roman" panose="02020603050405020304" pitchFamily="18" charset="0"/>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11</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88890492-84CB-C9E1-22C1-9D032BE14B55}"/>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p:blipFill>
        <p:spPr>
          <a:xfrm rot="875592">
            <a:off x="7023363" y="2254509"/>
            <a:ext cx="4798136" cy="3198757"/>
          </a:xfrm>
          <a:prstGeom prst="rect">
            <a:avLst/>
          </a:prstGeom>
          <a:solidFill>
            <a:srgbClr val="FFFFFF"/>
          </a:solidFill>
          <a:ln>
            <a:noFill/>
          </a:ln>
          <a:effectLst>
            <a:glow rad="127000">
              <a:schemeClr val="bg1"/>
            </a:glow>
            <a:outerShdw sx="102000" sy="102000" algn="ctr" rotWithShape="0">
              <a:prstClr val="black">
                <a:alpha val="40000"/>
              </a:prstClr>
            </a:outerShdw>
          </a:effectLst>
        </p:spPr>
      </p:pic>
    </p:spTree>
    <p:extLst>
      <p:ext uri="{BB962C8B-B14F-4D97-AF65-F5344CB8AC3E}">
        <p14:creationId xmlns:p14="http://schemas.microsoft.com/office/powerpoint/2010/main" val="4177070608"/>
      </p:ext>
    </p:extLst>
  </p:cSld>
  <p:clrMapOvr>
    <a:masterClrMapping/>
  </p:clrMapOvr>
  <p:transition spd="med"/>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10035" y="7165798"/>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655983" y="556591"/>
            <a:ext cx="11349738" cy="6172260"/>
          </a:xfrm>
          <a:prstGeom prst="rect">
            <a:avLst/>
          </a:prstGeom>
        </p:spPr>
        <p:txBody>
          <a:bodyPr>
            <a:noAutofit/>
          </a:bodyPr>
          <a:lstStyle/>
          <a:p>
            <a:pPr algn="ctr"/>
            <a:r>
              <a:rPr lang="es-CO" sz="3200" dirty="0">
                <a:solidFill>
                  <a:schemeClr val="bg1"/>
                </a:solidFill>
                <a:latin typeface="Times New Roman" panose="02020603050405020304" pitchFamily="18" charset="0"/>
                <a:cs typeface="Times New Roman" panose="02020603050405020304" pitchFamily="18" charset="0"/>
              </a:rPr>
              <a:t>«Señor, tú me examinas, tú me conoces.</a:t>
            </a:r>
            <a:br>
              <a:rPr lang="es-CO" sz="3200" dirty="0">
                <a:solidFill>
                  <a:schemeClr val="bg1"/>
                </a:solidFill>
                <a:latin typeface="Times New Roman" panose="02020603050405020304" pitchFamily="18" charset="0"/>
                <a:cs typeface="Times New Roman" panose="02020603050405020304" pitchFamily="18" charset="0"/>
              </a:rPr>
            </a:br>
            <a:r>
              <a:rPr lang="es-CO" sz="3200" dirty="0">
                <a:solidFill>
                  <a:schemeClr val="bg1"/>
                </a:solidFill>
                <a:latin typeface="Times New Roman" panose="02020603050405020304" pitchFamily="18" charset="0"/>
                <a:cs typeface="Times New Roman" panose="02020603050405020304" pitchFamily="18" charset="0"/>
              </a:rPr>
              <a:t>Sabes cuándo me siento y cuándo me levanto; aun a la distancia me lees el pensamiento.</a:t>
            </a:r>
            <a:br>
              <a:rPr lang="es-CO" sz="3200" dirty="0">
                <a:solidFill>
                  <a:schemeClr val="bg1"/>
                </a:solidFill>
                <a:latin typeface="Times New Roman" panose="02020603050405020304" pitchFamily="18" charset="0"/>
                <a:cs typeface="Times New Roman" panose="02020603050405020304" pitchFamily="18" charset="0"/>
              </a:rPr>
            </a:br>
            <a:br>
              <a:rPr lang="es-CO" sz="3200" dirty="0">
                <a:solidFill>
                  <a:schemeClr val="bg1"/>
                </a:solidFill>
                <a:latin typeface="Times New Roman" panose="02020603050405020304" pitchFamily="18" charset="0"/>
                <a:cs typeface="Times New Roman" panose="02020603050405020304" pitchFamily="18" charset="0"/>
              </a:rPr>
            </a:br>
            <a:r>
              <a:rPr lang="es-CO" sz="3200" dirty="0">
                <a:solidFill>
                  <a:schemeClr val="bg1"/>
                </a:solidFill>
                <a:latin typeface="Times New Roman" panose="02020603050405020304" pitchFamily="18" charset="0"/>
                <a:cs typeface="Times New Roman" panose="02020603050405020304" pitchFamily="18" charset="0"/>
              </a:rPr>
              <a:t>Mis trajines y descansos los conoces;</a:t>
            </a:r>
            <a:br>
              <a:rPr lang="es-CO" sz="3200" dirty="0">
                <a:solidFill>
                  <a:schemeClr val="bg1"/>
                </a:solidFill>
                <a:latin typeface="Times New Roman" panose="02020603050405020304" pitchFamily="18" charset="0"/>
                <a:cs typeface="Times New Roman" panose="02020603050405020304" pitchFamily="18" charset="0"/>
              </a:rPr>
            </a:br>
            <a:r>
              <a:rPr lang="es-CO" sz="3200" dirty="0">
                <a:solidFill>
                  <a:schemeClr val="bg1"/>
                </a:solidFill>
                <a:latin typeface="Times New Roman" panose="02020603050405020304" pitchFamily="18" charset="0"/>
                <a:cs typeface="Times New Roman" panose="02020603050405020304" pitchFamily="18" charset="0"/>
              </a:rPr>
              <a:t>todos mis caminos te son familiares.</a:t>
            </a:r>
            <a:br>
              <a:rPr lang="es-CO" sz="3200" dirty="0">
                <a:solidFill>
                  <a:schemeClr val="bg1"/>
                </a:solidFill>
                <a:latin typeface="Times New Roman" panose="02020603050405020304" pitchFamily="18" charset="0"/>
                <a:cs typeface="Times New Roman" panose="02020603050405020304" pitchFamily="18" charset="0"/>
              </a:rPr>
            </a:br>
            <a:r>
              <a:rPr lang="es-CO" sz="3200" dirty="0">
                <a:solidFill>
                  <a:schemeClr val="bg1"/>
                </a:solidFill>
                <a:latin typeface="Times New Roman" panose="02020603050405020304" pitchFamily="18" charset="0"/>
                <a:cs typeface="Times New Roman" panose="02020603050405020304" pitchFamily="18" charset="0"/>
              </a:rPr>
              <a:t>No me llega aún la palabra a la lengua</a:t>
            </a:r>
            <a:br>
              <a:rPr lang="es-CO" sz="3200" dirty="0">
                <a:solidFill>
                  <a:schemeClr val="bg1"/>
                </a:solidFill>
                <a:latin typeface="Times New Roman" panose="02020603050405020304" pitchFamily="18" charset="0"/>
                <a:cs typeface="Times New Roman" panose="02020603050405020304" pitchFamily="18" charset="0"/>
              </a:rPr>
            </a:br>
            <a:r>
              <a:rPr lang="es-CO" sz="3200" dirty="0">
                <a:solidFill>
                  <a:schemeClr val="bg1"/>
                </a:solidFill>
                <a:latin typeface="Times New Roman" panose="02020603050405020304" pitchFamily="18" charset="0"/>
                <a:cs typeface="Times New Roman" panose="02020603050405020304" pitchFamily="18" charset="0"/>
              </a:rPr>
              <a:t>cuando tú, Señor, ya la sabes toda.</a:t>
            </a:r>
            <a:br>
              <a:rPr lang="es-CO" sz="3200" dirty="0">
                <a:solidFill>
                  <a:schemeClr val="bg1"/>
                </a:solidFill>
                <a:latin typeface="Times New Roman" panose="02020603050405020304" pitchFamily="18" charset="0"/>
                <a:cs typeface="Times New Roman" panose="02020603050405020304" pitchFamily="18" charset="0"/>
              </a:rPr>
            </a:br>
            <a:br>
              <a:rPr lang="es-CO" sz="3200" dirty="0">
                <a:solidFill>
                  <a:schemeClr val="bg1"/>
                </a:solidFill>
                <a:latin typeface="Times New Roman" panose="02020603050405020304" pitchFamily="18" charset="0"/>
                <a:cs typeface="Times New Roman" panose="02020603050405020304" pitchFamily="18" charset="0"/>
              </a:rPr>
            </a:br>
            <a:r>
              <a:rPr lang="es-CO" sz="3200" dirty="0">
                <a:solidFill>
                  <a:schemeClr val="bg1"/>
                </a:solidFill>
                <a:latin typeface="Times New Roman" panose="02020603050405020304" pitchFamily="18" charset="0"/>
                <a:cs typeface="Times New Roman" panose="02020603050405020304" pitchFamily="18" charset="0"/>
              </a:rPr>
              <a:t>Tu protección me envuelve por completo;</a:t>
            </a:r>
            <a:br>
              <a:rPr lang="es-CO" sz="3200" dirty="0">
                <a:solidFill>
                  <a:schemeClr val="bg1"/>
                </a:solidFill>
                <a:latin typeface="Times New Roman" panose="02020603050405020304" pitchFamily="18" charset="0"/>
                <a:cs typeface="Times New Roman" panose="02020603050405020304" pitchFamily="18" charset="0"/>
              </a:rPr>
            </a:br>
            <a:r>
              <a:rPr lang="es-CO" sz="3200" dirty="0">
                <a:solidFill>
                  <a:schemeClr val="bg1"/>
                </a:solidFill>
                <a:latin typeface="Times New Roman" panose="02020603050405020304" pitchFamily="18" charset="0"/>
                <a:cs typeface="Times New Roman" panose="02020603050405020304" pitchFamily="18" charset="0"/>
              </a:rPr>
              <a:t>me cubres con la palma de tu mano».</a:t>
            </a:r>
            <a:br>
              <a:rPr lang="es-CO" sz="3400" dirty="0">
                <a:solidFill>
                  <a:schemeClr val="bg1"/>
                </a:solidFill>
                <a:latin typeface="Times New Roman" panose="02020603050405020304" pitchFamily="18" charset="0"/>
                <a:cs typeface="Times New Roman" panose="02020603050405020304" pitchFamily="18" charset="0"/>
              </a:rPr>
            </a:br>
            <a:br>
              <a:rPr lang="es-CO" sz="3400" dirty="0">
                <a:solidFill>
                  <a:schemeClr val="bg1"/>
                </a:solidFill>
                <a:latin typeface="Times New Roman" panose="02020603050405020304" pitchFamily="18" charset="0"/>
                <a:cs typeface="Times New Roman" panose="02020603050405020304" pitchFamily="18" charset="0"/>
              </a:rPr>
            </a:br>
            <a:r>
              <a:rPr lang="es-CO" sz="3400" dirty="0">
                <a:solidFill>
                  <a:schemeClr val="bg1"/>
                </a:solidFill>
                <a:latin typeface="Times New Roman" panose="02020603050405020304" pitchFamily="18" charset="0"/>
                <a:cs typeface="Times New Roman" panose="02020603050405020304" pitchFamily="18" charset="0"/>
              </a:rPr>
              <a:t>(</a:t>
            </a:r>
            <a:r>
              <a:rPr lang="es-CO" sz="2400" dirty="0">
                <a:solidFill>
                  <a:schemeClr val="bg1"/>
                </a:solidFill>
                <a:latin typeface="Times New Roman" panose="02020603050405020304" pitchFamily="18" charset="0"/>
                <a:cs typeface="Times New Roman" panose="02020603050405020304" pitchFamily="18" charset="0"/>
              </a:rPr>
              <a:t>Salmos 139:1–5)</a:t>
            </a:r>
            <a:endParaRPr lang="es-ES_tradnl" sz="2400" dirty="0">
              <a:solidFill>
                <a:schemeClr val="bg1"/>
              </a:solidFill>
              <a:latin typeface="Times New Roman" panose="02020603050405020304" pitchFamily="18" charset="0"/>
              <a:cs typeface="Times New Roman" panose="02020603050405020304" pitchFamily="18" charset="0"/>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11</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6036911"/>
      </p:ext>
    </p:extLst>
  </p:cSld>
  <p:clrMapOvr>
    <a:masterClrMapping/>
  </p:clrMapOvr>
  <p:transition spd="med"/>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25044" y="7005453"/>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448787" y="2345621"/>
            <a:ext cx="4685922" cy="2411468"/>
          </a:xfrm>
          <a:prstGeom prst="rect">
            <a:avLst/>
          </a:prstGeom>
        </p:spPr>
        <p:txBody>
          <a:bodyPr>
            <a:noAutofit/>
          </a:bodyPr>
          <a:lstStyle/>
          <a:p>
            <a:pPr algn="l"/>
            <a:r>
              <a:rPr lang="es-CO" sz="4800" b="1" dirty="0">
                <a:solidFill>
                  <a:srgbClr val="FFC000"/>
                </a:solidFill>
                <a:latin typeface="Times New Roman"/>
                <a:cs typeface="Times New Roman"/>
              </a:rPr>
              <a:t>Actividad #1</a:t>
            </a:r>
            <a:br>
              <a:rPr lang="es-CO" sz="3600" b="1" dirty="0">
                <a:solidFill>
                  <a:schemeClr val="bg1"/>
                </a:solidFill>
                <a:latin typeface="Times New Roman"/>
                <a:cs typeface="Times New Roman"/>
              </a:rPr>
            </a:br>
            <a:br>
              <a:rPr lang="es-CO" sz="3600" b="1" dirty="0">
                <a:solidFill>
                  <a:schemeClr val="bg1"/>
                </a:solidFill>
                <a:latin typeface="Times New Roman"/>
                <a:cs typeface="Times New Roman"/>
              </a:rPr>
            </a:br>
            <a:endParaRPr lang="es-ES_tradnl" sz="3600" b="1" dirty="0">
              <a:solidFill>
                <a:schemeClr val="bg1"/>
              </a:solidFill>
              <a:latin typeface="Times New Roman"/>
              <a:cs typeface="Times New Roman"/>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11</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hape 154">
            <a:extLst>
              <a:ext uri="{FF2B5EF4-FFF2-40B4-BE49-F238E27FC236}">
                <a16:creationId xmlns:a16="http://schemas.microsoft.com/office/drawing/2014/main" id="{62E4F182-B2E5-0226-FE2A-B7F1F935E2DA}"/>
              </a:ext>
            </a:extLst>
          </p:cNvPr>
          <p:cNvSpPr txBox="1">
            <a:spLocks/>
          </p:cNvSpPr>
          <p:nvPr/>
        </p:nvSpPr>
        <p:spPr>
          <a:xfrm>
            <a:off x="5285232" y="1073180"/>
            <a:ext cx="7147091" cy="476981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Autofit/>
          </a:bodyPr>
          <a:lstStyle>
            <a:lvl1pPr marL="0" marR="0" indent="0" algn="r" defTabSz="584200" rtl="0" latinLnBrk="0">
              <a:lnSpc>
                <a:spcPct val="80000"/>
              </a:lnSpc>
              <a:spcBef>
                <a:spcPts val="0"/>
              </a:spcBef>
              <a:spcAft>
                <a:spcPts val="0"/>
              </a:spcAft>
              <a:buClrTx/>
              <a:buSzTx/>
              <a:buFontTx/>
              <a:buNone/>
              <a:tabLst/>
              <a:defRPr sz="12100" b="0" i="0" u="none" strike="noStrike" cap="all" spc="0" baseline="0">
                <a:ln>
                  <a:noFill/>
                </a:ln>
                <a:solidFill>
                  <a:srgbClr val="5C5C5C"/>
                </a:solidFill>
                <a:uFillTx/>
                <a:latin typeface="+mn-lt"/>
                <a:ea typeface="+mn-ea"/>
                <a:cs typeface="+mn-cs"/>
                <a:sym typeface="DIN Condensed"/>
              </a:defRPr>
            </a:lvl1pPr>
            <a:lvl2pPr marL="0" marR="0" indent="228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2pPr>
            <a:lvl3pPr marL="0" marR="0" indent="457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3pPr>
            <a:lvl4pPr marL="0" marR="0" indent="685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4pPr>
            <a:lvl5pPr marL="0" marR="0" indent="9144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5pPr>
            <a:lvl6pPr marL="0" marR="0" indent="11430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6pPr>
            <a:lvl7pPr marL="0" marR="0" indent="1371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7pPr>
            <a:lvl8pPr marL="0" marR="0" indent="1600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8pPr>
            <a:lvl9pPr marL="0" marR="0" indent="1828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9pPr>
          </a:lstStyle>
          <a:p>
            <a:pPr marL="342900" indent="-342900" algn="l" hangingPunct="1">
              <a:buFont typeface="Arial" panose="020B0604020202020204" pitchFamily="34" charset="0"/>
              <a:buChar char="•"/>
            </a:pPr>
            <a:r>
              <a:rPr lang="es-CO" sz="2400" dirty="0">
                <a:solidFill>
                  <a:schemeClr val="bg1"/>
                </a:solidFill>
                <a:latin typeface="Times New Roman"/>
                <a:cs typeface="Times New Roman"/>
              </a:rPr>
              <a:t>Anime a los participantes a sacar sus cuadernos de actividades y buscar</a:t>
            </a:r>
          </a:p>
          <a:p>
            <a:pPr algn="l" hangingPunct="1"/>
            <a:r>
              <a:rPr lang="es-CO" sz="2400" dirty="0">
                <a:solidFill>
                  <a:schemeClr val="bg1"/>
                </a:solidFill>
                <a:latin typeface="Times New Roman"/>
                <a:cs typeface="Times New Roman"/>
              </a:rPr>
              <a:t>la tabla de esta sesión. Pídales que escriban cómo se ven a sí mismos en la columna de la izquierda. Dé a los participantes 5 minutos para llenar la columna De la izquierda.</a:t>
            </a:r>
          </a:p>
          <a:p>
            <a:pPr algn="l" hangingPunct="1"/>
            <a:endParaRPr lang="es-CO" sz="2400" dirty="0">
              <a:solidFill>
                <a:schemeClr val="bg1"/>
              </a:solidFill>
              <a:latin typeface="Times New Roman"/>
              <a:cs typeface="Times New Roman"/>
            </a:endParaRPr>
          </a:p>
          <a:p>
            <a:pPr algn="l" hangingPunct="1"/>
            <a:r>
              <a:rPr lang="es-CO" sz="2400" dirty="0">
                <a:solidFill>
                  <a:schemeClr val="bg1"/>
                </a:solidFill>
                <a:latin typeface="Times New Roman"/>
                <a:cs typeface="Times New Roman"/>
              </a:rPr>
              <a:t>Invite a algunos voluntarios a compartir sus ideas.</a:t>
            </a:r>
            <a:endParaRPr lang="es-CO" sz="2400" b="1" dirty="0">
              <a:solidFill>
                <a:schemeClr val="bg1"/>
              </a:solidFill>
              <a:latin typeface="Times New Roman"/>
              <a:cs typeface="Times New Roman"/>
            </a:endParaRPr>
          </a:p>
          <a:p>
            <a:pPr algn="l" hangingPunct="1"/>
            <a:endParaRPr lang="es-CO" sz="2400" b="1" dirty="0">
              <a:solidFill>
                <a:schemeClr val="bg1"/>
              </a:solidFill>
              <a:latin typeface="Times New Roman"/>
              <a:cs typeface="Times New Roman"/>
            </a:endParaRPr>
          </a:p>
          <a:p>
            <a:pPr algn="ctr" hangingPunct="1"/>
            <a:r>
              <a:rPr lang="es-CO" sz="2000" dirty="0">
                <a:solidFill>
                  <a:schemeClr val="bg1"/>
                </a:solidFill>
                <a:latin typeface="Times New Roman"/>
                <a:cs typeface="Times New Roman"/>
              </a:rPr>
              <a:t>(Cuaderno de actividades – página 16</a:t>
            </a:r>
            <a:r>
              <a:rPr lang="es-CO" sz="2400" dirty="0">
                <a:solidFill>
                  <a:schemeClr val="bg1"/>
                </a:solidFill>
                <a:latin typeface="Times New Roman"/>
                <a:cs typeface="Times New Roman"/>
              </a:rPr>
              <a:t>)</a:t>
            </a:r>
          </a:p>
          <a:p>
            <a:pPr algn="ctr" hangingPunct="1"/>
            <a:endParaRPr lang="es-CO" sz="2400" dirty="0">
              <a:solidFill>
                <a:schemeClr val="bg1"/>
              </a:solidFill>
              <a:latin typeface="Times New Roman"/>
              <a:cs typeface="Times New Roman"/>
            </a:endParaRPr>
          </a:p>
        </p:txBody>
      </p:sp>
    </p:spTree>
    <p:extLst>
      <p:ext uri="{BB962C8B-B14F-4D97-AF65-F5344CB8AC3E}">
        <p14:creationId xmlns:p14="http://schemas.microsoft.com/office/powerpoint/2010/main" val="3655560671"/>
      </p:ext>
    </p:extLst>
  </p:cSld>
  <p:clrMapOvr>
    <a:masterClrMapping/>
  </p:clrMapOvr>
  <p:transition spd="med"/>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duotone>
              <a:prstClr val="black"/>
              <a:srgbClr val="00B050">
                <a:tint val="45000"/>
                <a:satMod val="400000"/>
              </a:srgbClr>
            </a:duotone>
            <a:extLst>
              <a:ext uri="{28A0092B-C50C-407E-A947-70E740481C1C}">
                <a14:useLocalDpi xmlns:a14="http://schemas.microsoft.com/office/drawing/2010/main" val="0"/>
              </a:ext>
            </a:extLst>
          </a:blip>
          <a:srcRect/>
          <a:stretch/>
        </p:blipFill>
        <p:spPr>
          <a:xfrm>
            <a:off x="6216" y="0"/>
            <a:ext cx="12992367" cy="8259796"/>
          </a:xfrm>
          <a:prstGeom prst="rect">
            <a:avLst/>
          </a:prstGeom>
          <a:pattFill prst="pct5">
            <a:fgClr>
              <a:srgbClr val="FFFFFF"/>
            </a:fgClr>
            <a:bgClr>
              <a:schemeClr val="bg1"/>
            </a:bgClr>
          </a:pattFill>
        </p:spPr>
      </p:pic>
      <p:sp>
        <p:nvSpPr>
          <p:cNvPr id="153" name="Shape 153"/>
          <p:cNvSpPr>
            <a:spLocks noGrp="1"/>
          </p:cNvSpPr>
          <p:nvPr>
            <p:ph type="body" idx="14"/>
          </p:nvPr>
        </p:nvSpPr>
        <p:spPr>
          <a:xfrm flipV="1">
            <a:off x="810035" y="7165798"/>
            <a:ext cx="11354710" cy="59447"/>
          </a:xfrm>
          <a:prstGeom prst="line">
            <a:avLst/>
          </a:prstGeom>
          <a:ln>
            <a:solidFill>
              <a:srgbClr val="FFFFFF"/>
            </a:solidFill>
          </a:ln>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4" name="Shape 154"/>
          <p:cNvSpPr>
            <a:spLocks noGrp="1"/>
          </p:cNvSpPr>
          <p:nvPr>
            <p:ph type="title"/>
          </p:nvPr>
        </p:nvSpPr>
        <p:spPr>
          <a:xfrm>
            <a:off x="655983" y="2587801"/>
            <a:ext cx="5651031" cy="4141049"/>
          </a:xfrm>
          <a:prstGeom prst="rect">
            <a:avLst/>
          </a:prstGeom>
        </p:spPr>
        <p:txBody>
          <a:bodyPr>
            <a:noAutofit/>
          </a:bodyPr>
          <a:lstStyle/>
          <a:p>
            <a:pPr algn="l"/>
            <a:r>
              <a:rPr lang="es-CO" sz="3200" dirty="0">
                <a:solidFill>
                  <a:schemeClr val="bg1"/>
                </a:solidFill>
                <a:latin typeface="Times New Roman" panose="02020603050405020304" pitchFamily="18" charset="0"/>
                <a:cs typeface="Times New Roman" panose="02020603050405020304" pitchFamily="18" charset="0"/>
              </a:rPr>
              <a:t>1. Oigan y conozcan la voz de Dios.</a:t>
            </a:r>
            <a:br>
              <a:rPr lang="es-CO" sz="3200" dirty="0">
                <a:solidFill>
                  <a:schemeClr val="bg1"/>
                </a:solidFill>
                <a:latin typeface="Times New Roman" panose="02020603050405020304" pitchFamily="18" charset="0"/>
                <a:cs typeface="Times New Roman" panose="02020603050405020304" pitchFamily="18" charset="0"/>
              </a:rPr>
            </a:br>
            <a:br>
              <a:rPr lang="es-CO" sz="3200" dirty="0">
                <a:solidFill>
                  <a:schemeClr val="bg1"/>
                </a:solidFill>
                <a:latin typeface="Times New Roman" panose="02020603050405020304" pitchFamily="18" charset="0"/>
                <a:cs typeface="Times New Roman" panose="02020603050405020304" pitchFamily="18" charset="0"/>
              </a:rPr>
            </a:br>
            <a:r>
              <a:rPr lang="es-CO" sz="3200" dirty="0">
                <a:solidFill>
                  <a:schemeClr val="bg1"/>
                </a:solidFill>
                <a:latin typeface="Times New Roman" panose="02020603050405020304" pitchFamily="18" charset="0"/>
                <a:cs typeface="Times New Roman" panose="02020603050405020304" pitchFamily="18" charset="0"/>
              </a:rPr>
              <a:t>2. Deseen obedecerla.</a:t>
            </a:r>
            <a:br>
              <a:rPr lang="es-CO" sz="3200" dirty="0">
                <a:solidFill>
                  <a:schemeClr val="bg1"/>
                </a:solidFill>
                <a:latin typeface="Times New Roman" panose="02020603050405020304" pitchFamily="18" charset="0"/>
                <a:cs typeface="Times New Roman" panose="02020603050405020304" pitchFamily="18" charset="0"/>
              </a:rPr>
            </a:br>
            <a:br>
              <a:rPr lang="es-CO" sz="3200" dirty="0">
                <a:solidFill>
                  <a:schemeClr val="bg1"/>
                </a:solidFill>
                <a:latin typeface="Times New Roman" panose="02020603050405020304" pitchFamily="18" charset="0"/>
                <a:cs typeface="Times New Roman" panose="02020603050405020304" pitchFamily="18" charset="0"/>
              </a:rPr>
            </a:br>
            <a:r>
              <a:rPr lang="es-CO" sz="3200" dirty="0">
                <a:solidFill>
                  <a:schemeClr val="bg1"/>
                </a:solidFill>
                <a:latin typeface="Times New Roman" panose="02020603050405020304" pitchFamily="18" charset="0"/>
                <a:cs typeface="Times New Roman" panose="02020603050405020304" pitchFamily="18" charset="0"/>
              </a:rPr>
              <a:t>3. Confíen en el poder del Espíritu Santo para que les ayude a obedecerla. </a:t>
            </a:r>
            <a:br>
              <a:rPr lang="es-CO" sz="3200" dirty="0">
                <a:solidFill>
                  <a:schemeClr val="bg1"/>
                </a:solidFill>
                <a:latin typeface="Times New Roman" panose="02020603050405020304" pitchFamily="18" charset="0"/>
                <a:cs typeface="Times New Roman" panose="02020603050405020304" pitchFamily="18" charset="0"/>
              </a:rPr>
            </a:br>
            <a:endParaRPr lang="es-CO" sz="3200" dirty="0">
              <a:solidFill>
                <a:schemeClr val="bg1"/>
              </a:solidFill>
              <a:latin typeface="Times New Roman" panose="02020603050405020304" pitchFamily="18" charset="0"/>
              <a:cs typeface="Times New Roman" panose="02020603050405020304" pitchFamily="18" charset="0"/>
            </a:endParaRPr>
          </a:p>
        </p:txBody>
      </p:sp>
      <p:sp>
        <p:nvSpPr>
          <p:cNvPr id="155" name="Shape 155"/>
          <p:cNvSpPr>
            <a:spLocks noGrp="1"/>
          </p:cNvSpPr>
          <p:nvPr>
            <p:ph type="body" sz="quarter" idx="1"/>
          </p:nvPr>
        </p:nvSpPr>
        <p:spPr>
          <a:xfrm>
            <a:off x="8527777" y="7429357"/>
            <a:ext cx="3477944" cy="864864"/>
          </a:xfrm>
          <a:prstGeom prst="rect">
            <a:avLst/>
          </a:prstGeom>
        </p:spPr>
        <p:txBody>
          <a:bodyPr/>
          <a:lstStyle/>
          <a:p>
            <a:r>
              <a:rPr lang="es-ES_tradnl" dirty="0">
                <a:solidFill>
                  <a:srgbClr val="FFFF00"/>
                </a:solidFill>
              </a:rPr>
              <a:t>Sesión 11</a:t>
            </a:r>
          </a:p>
        </p:txBody>
      </p:sp>
      <p:pic>
        <p:nvPicPr>
          <p:cNvPr id="10" name="Picture 7">
            <a:extLst>
              <a:ext uri="{FF2B5EF4-FFF2-40B4-BE49-F238E27FC236}">
                <a16:creationId xmlns:a16="http://schemas.microsoft.com/office/drawing/2014/main" id="{2FCC3292-8BC4-5D42-9544-178EE49D635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tretch>
            <a:fillRect/>
          </a:stretch>
        </p:blipFill>
        <p:spPr bwMode="auto">
          <a:xfrm>
            <a:off x="4385917" y="8577849"/>
            <a:ext cx="3810000" cy="8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88890492-84CB-C9E1-22C1-9D032BE14B55}"/>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p:blipFill>
        <p:spPr>
          <a:xfrm rot="875592">
            <a:off x="7023363" y="2711710"/>
            <a:ext cx="4798136" cy="3198757"/>
          </a:xfrm>
          <a:prstGeom prst="rect">
            <a:avLst/>
          </a:prstGeom>
          <a:solidFill>
            <a:srgbClr val="FFFFFF"/>
          </a:solidFill>
          <a:ln>
            <a:noFill/>
          </a:ln>
          <a:effectLst>
            <a:glow rad="127000">
              <a:schemeClr val="bg1"/>
            </a:glow>
            <a:outerShdw sx="102000" sy="102000" algn="ctr" rotWithShape="0">
              <a:prstClr val="black">
                <a:alpha val="40000"/>
              </a:prstClr>
            </a:outerShdw>
          </a:effectLst>
        </p:spPr>
      </p:pic>
      <p:sp>
        <p:nvSpPr>
          <p:cNvPr id="3" name="Shape 154">
            <a:extLst>
              <a:ext uri="{FF2B5EF4-FFF2-40B4-BE49-F238E27FC236}">
                <a16:creationId xmlns:a16="http://schemas.microsoft.com/office/drawing/2014/main" id="{C168ED03-B05A-1C67-52F3-C0EF7D0DF825}"/>
              </a:ext>
            </a:extLst>
          </p:cNvPr>
          <p:cNvSpPr txBox="1">
            <a:spLocks/>
          </p:cNvSpPr>
          <p:nvPr/>
        </p:nvSpPr>
        <p:spPr>
          <a:xfrm>
            <a:off x="808383" y="368909"/>
            <a:ext cx="11354710" cy="129831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r" defTabSz="584200" rtl="0" latinLnBrk="0">
              <a:lnSpc>
                <a:spcPct val="80000"/>
              </a:lnSpc>
              <a:spcBef>
                <a:spcPts val="0"/>
              </a:spcBef>
              <a:spcAft>
                <a:spcPts val="0"/>
              </a:spcAft>
              <a:buClrTx/>
              <a:buSzTx/>
              <a:buFontTx/>
              <a:buNone/>
              <a:tabLst/>
              <a:defRPr sz="12100" b="0" i="0" u="none" strike="noStrike" cap="all" spc="0" baseline="0">
                <a:ln>
                  <a:noFill/>
                </a:ln>
                <a:solidFill>
                  <a:srgbClr val="5C5C5C"/>
                </a:solidFill>
                <a:uFillTx/>
                <a:latin typeface="+mn-lt"/>
                <a:ea typeface="+mn-ea"/>
                <a:cs typeface="+mn-cs"/>
                <a:sym typeface="DIN Condensed"/>
              </a:defRPr>
            </a:lvl1pPr>
            <a:lvl2pPr marL="0" marR="0" indent="228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2pPr>
            <a:lvl3pPr marL="0" marR="0" indent="457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3pPr>
            <a:lvl4pPr marL="0" marR="0" indent="685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4pPr>
            <a:lvl5pPr marL="0" marR="0" indent="9144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5pPr>
            <a:lvl6pPr marL="0" marR="0" indent="11430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6pPr>
            <a:lvl7pPr marL="0" marR="0" indent="1371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7pPr>
            <a:lvl8pPr marL="0" marR="0" indent="1600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8pPr>
            <a:lvl9pPr marL="0" marR="0" indent="1828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9pPr>
          </a:lstStyle>
          <a:p>
            <a:pPr algn="l" hangingPunct="1"/>
            <a:r>
              <a:rPr lang="es-CO" sz="3600" b="1" dirty="0">
                <a:solidFill>
                  <a:srgbClr val="FFC000"/>
                </a:solidFill>
                <a:latin typeface="Times New Roman" panose="02020603050405020304" pitchFamily="18" charset="0"/>
                <a:cs typeface="Times New Roman" panose="02020603050405020304" pitchFamily="18" charset="0"/>
              </a:rPr>
              <a:t>Los objetivos como padres espirituales es que nuestros hijos:</a:t>
            </a:r>
            <a:r>
              <a:rPr lang="es-CO" sz="3600" b="1" dirty="0">
                <a:solidFill>
                  <a:schemeClr val="bg1"/>
                </a:solidFill>
                <a:latin typeface="Times New Roman" panose="02020603050405020304" pitchFamily="18" charset="0"/>
                <a:cs typeface="Times New Roman" panose="02020603050405020304" pitchFamily="18" charset="0"/>
              </a:rPr>
              <a:t> </a:t>
            </a:r>
            <a:endParaRPr lang="es-ES_tradnl" sz="3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5377110"/>
      </p:ext>
    </p:extLst>
  </p:cSld>
  <p:clrMapOvr>
    <a:masterClrMapping/>
  </p:clrMapOvr>
  <p:transition spd="med"/>
</p:sld>
</file>

<file path=ppt/theme/theme1.xml><?xml version="1.0" encoding="utf-8"?>
<a:theme xmlns:a="http://schemas.openxmlformats.org/drawingml/2006/main" name="New_Template9">
  <a:themeElements>
    <a:clrScheme name="New_Template9">
      <a:dk1>
        <a:srgbClr val="5C5C5C"/>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Condensed"/>
        <a:ea typeface="DIN Condensed"/>
        <a:cs typeface="DIN Condensed"/>
      </a:majorFont>
      <a:minorFont>
        <a:latin typeface="DIN Condensed"/>
        <a:ea typeface="DIN Condensed"/>
        <a:cs typeface="DIN Condensed"/>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DIN Alternate"/>
            <a:ea typeface="DIN Alternate"/>
            <a:cs typeface="DIN Alternate"/>
            <a:sym typeface="DIN Alternat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9">
  <a:themeElements>
    <a:clrScheme name="New_Template9">
      <a:dk1>
        <a:srgbClr val="000000"/>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Condensed"/>
        <a:ea typeface="DIN Condensed"/>
        <a:cs typeface="DIN Condensed"/>
      </a:majorFont>
      <a:minorFont>
        <a:latin typeface="DIN Condensed"/>
        <a:ea typeface="DIN Condensed"/>
        <a:cs typeface="DIN Condensed"/>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DIN Alternate"/>
            <a:ea typeface="DIN Alternate"/>
            <a:cs typeface="DIN Alternate"/>
            <a:sym typeface="DIN Alternat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13309</TotalTime>
  <Words>6635</Words>
  <Application>Microsoft Office PowerPoint</Application>
  <PresentationFormat>Personalizado</PresentationFormat>
  <Paragraphs>511</Paragraphs>
  <Slides>115</Slides>
  <Notes>115</Notes>
  <HiddenSlides>1</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115</vt:i4>
      </vt:variant>
    </vt:vector>
  </HeadingPairs>
  <TitlesOfParts>
    <vt:vector size="126" baseType="lpstr">
      <vt:lpstr>Arial</vt:lpstr>
      <vt:lpstr>DIN Alternate</vt:lpstr>
      <vt:lpstr>DIN Condensed</vt:lpstr>
      <vt:lpstr>Helvetica</vt:lpstr>
      <vt:lpstr>Helvetica Neue</vt:lpstr>
      <vt:lpstr>Iowan Old Style Italic</vt:lpstr>
      <vt:lpstr>Iowan Old Style Roman</vt:lpstr>
      <vt:lpstr>Times New Roman</vt:lpstr>
      <vt:lpstr>Wingdings</vt:lpstr>
      <vt:lpstr>Zapf Dingbats</vt:lpstr>
      <vt:lpstr>New_Template9</vt:lpstr>
      <vt:lpstr>Presentación de PowerPoint</vt:lpstr>
      <vt:lpstr>CRIANZA ESPIRITUAL    “UN DESPERTAR PARA LA FAMILIA DE HOY”</vt:lpstr>
      <vt:lpstr>«Escucha, Israel: El Señor nuestro Dios es el único Señor. Ama al Señor tu Dios con todo tu corazón y con toda tu alma y con todas tus fuerzas. Grábate en el corazón estas palabras que hoy te mando. Incúlcaselas continuamente a tus hijos. Háblales de ellas cuando estés en tu casa y cuando vayas por el camino, cuando te acuestes y cuando te levantes. Átalas a tus manos como un signo; llévalas en tu frente como una marca; escríbelas en los postes de tu casa y en los portones de tus ciudades».  (Deuteronomio 6:4-9) NVI</vt:lpstr>
      <vt:lpstr>LA Escuela de Crianza Espiritual      ofrece la capacitación y los recursos que le guiarán para enseñar a padres y tutores de su iglesia o comunidad para que se conviertan en padres espirituales que comparten intencionalmente su fe con sus hijos.  _____________________________________________________________________________</vt:lpstr>
      <vt:lpstr>Sugerencias a medida que planifica: ________________________________________________________________</vt:lpstr>
      <vt:lpstr>Guía de capacitación para maestros ________________________________________________________________</vt:lpstr>
      <vt:lpstr>Estructura del contenido de la guía ________________________________________________________________</vt:lpstr>
      <vt:lpstr>CRIANZA ESPIRITUAL </vt:lpstr>
      <vt:lpstr>Este es el fundamento de la crianza espiritual:   agradar [a Dios] solamente, con nuestra crianza y buscarle solo a Él para obtener la fuerza y el poder para hacerlo.  La crianza espiritual no significa ser padres perfectos, significa ser padres desde una perspectiva espiritual, con la eternidad en mente.   Es una forma de crianza que declara:  “Quiero criar a un hijo o los niños que Dios me dio, de tal manera que honre primeramente a Dios, y luego crear el mejor ambiente para poner a mis hijos en el camino de lo Divino»</vt:lpstr>
      <vt:lpstr>Actividad #1  </vt:lpstr>
      <vt:lpstr>1. Que los niños conozcan y oigan la voz de Dios, distinguiéndola de las demás voces.  2. Que los niños deseen obedecer a Dios.  3. Que los niños obedezcan a Dios, no por sus propias fuerzas, sino por el poder del Espíritu Santo.</vt:lpstr>
      <vt:lpstr>Actividad #2  </vt:lpstr>
      <vt:lpstr>1. CRIAR HIJOS QUE ESTÁN EN EL MUNDO, PERO NO SON DE ÉL.  2. CRIAR HIJOS QUE CONOCEN SU IDENTIDAD EN CRISTO.  3. CRIAR HIJOS AMÁNDOLOS COMO INDIVIDUOS ÚNICOS. </vt:lpstr>
      <vt:lpstr>4. CRIAR HIJOS VIVIENDO NUESTRA FE DE MANERA ÚNICA.  5. CRIAR HIJOS QUE SEAN TESTIMONIOS VIVOS DEL PODER DE DIOS EN  SUS VIDAS  </vt:lpstr>
      <vt:lpstr>Actividad #3  </vt:lpstr>
      <vt:lpstr>“FE GENERACIONAL”</vt:lpstr>
      <vt:lpstr>Fe generacional:   Si queremos que nuestra fe continúe por todas las generaciones, debemos enfocarnos en el tipo de fe que queremos traspasar.   Algunos dicen que «fe es una creencia que es resistente, creciente, que se desarrolla, mientras que otros dicen que simplemente es saber que Dios va a hacer exactamente lo que dijo que haría, sin importar la situación o circunstancia».   Reconocer que Dios es lo Él que dice que es, es un componente clave de la fe. Pero la fe también requiere que respondamos, es decir, que reconozcamos quién es Dios y permitamos que su Espíritu nos transforme.</vt:lpstr>
      <vt:lpstr>Actividad #1  </vt:lpstr>
      <vt:lpstr>Fe  a través de la familia</vt:lpstr>
      <vt:lpstr>El plan de dios para compartir la fe de una generación  a otra</vt:lpstr>
      <vt:lpstr>Actividad #2  </vt:lpstr>
      <vt:lpstr>“LOS DOS FUNDAMENTOS”</vt:lpstr>
      <vt:lpstr>FE OBEDIENTE   Y    FE QUE FLUYE DE LA RELACIÓN</vt:lpstr>
      <vt:lpstr>DECLARACIÓN  DE  MISIÓN  (ir a Cuaderno de actividades página #6)</vt:lpstr>
      <vt:lpstr>“EL AMBIENTE DE LA NARRACIÓN”</vt:lpstr>
      <vt:lpstr>La narración:   En el Nuevo Testamento vemos a Jesús contando historias para explicar conceptos espirituales a sus seguidores. Jesús pudo haber enseñado a la gente acerca del reino de Dios simplemente compartiendo información, pero Él comprendía que los seres humanos aprendemos por medio de historias. Esto es cierto, especialmente con los niños.</vt:lpstr>
      <vt:lpstr>Actividad #1  </vt:lpstr>
      <vt:lpstr>Beneficios de la narración de historias:       1. La lectura de historias bíblicas lleva a superar retos  2. Estimula la creatividad  3. Ejercita la memoria  4. Transmite valores  5. se brinda a los hijos tiempo de calidad, atención y afecto  6. Da a los niños la oportunidad de conocer y fortalecer la relación con Dios, mientras conocen mas de su cáracter  7. Enriquece el vocabulario, la reflexión, la atención y las habilidades comunicacionales; el desarrollo del lenguaje, el enriquecimiento espiritual y emocional </vt:lpstr>
      <vt:lpstr>¡La historia de Dios es poderosa!  </vt:lpstr>
      <vt:lpstr>Actividad #2  </vt:lpstr>
      <vt:lpstr>Receso   </vt:lpstr>
      <vt:lpstr>“EL AMBIENTE DE IDENTIDAD”</vt:lpstr>
      <vt:lpstr>¿Qué entendemos por «identidad»?  La identidad responde a la pregunta: ¿quién soy? Refiere a la consciencia de ser diferente a los demás, de ser único. Por lo tanto, la identidad comprende la percepción personal que tenemos de nosotros mismos, que nos permite definir ante los demás quiénes somos, qué queremos y hacia dónde queremos llegar.  Construir y consolidar la personalidad es un largo proceso que se prolonga hasta el fin de la adolescencia e inicio de la adultez. </vt:lpstr>
      <vt:lpstr>LA CONSTRUCCIÓN DE LA IDENTIDAD   Y   LA IDENTIDAD EN CRISTO</vt:lpstr>
      <vt:lpstr>Porque somos hijos del Dios Altísimo, somos elegidos y amados completamente,  y como portadores de su imagen, somos dignos de amor. </vt:lpstr>
      <vt:lpstr>Actividad #1  </vt:lpstr>
      <vt:lpstr>Actividad #2  </vt:lpstr>
      <vt:lpstr>- Comience a construir su confianza en sus propias habilidades.  - Ayúdeles a aprender a enfrentar sus errores.  - Recuérdeles regularmente que son hijos amados y preciosos de Dios.   - Afirme su identidad en Cristo con sus acciones, actitudes y palabras.  - Cuestione los sueños que tiene para su hijo y pregúntese si se relacionan con los sueños propios que quizás no logró cumplir. </vt:lpstr>
      <vt:lpstr>- Tenga paciencia  - cuide los cimientos emocionales de su hijo   - identifíquese con dios como padre  - compartan sus emociones, experiencias e ideas  - Tenga fe y confianza    </vt:lpstr>
      <vt:lpstr>“el ambiente de la comunidad de fe”</vt:lpstr>
      <vt:lpstr>cuando la batalla se levanta en contra de nuestra identidad…  la comunidad de fe nos brinda fuerzas</vt:lpstr>
      <vt:lpstr>Ser parte de una iglesia  nos ayuda  a  construir un fundamento más sólido para nuestros hijos</vt:lpstr>
      <vt:lpstr>Estudios demuestran que los niños que asisten a la iglesia con regularidad son más propensos a continuar asistiendo cuando son adultos.   Los niños que saben que los adultos de su iglesia se preocupan por ellos y sienten que son parte importante de la comunidad eclesial, son aún más proclives a desarrollar su fe toda la vida.</vt:lpstr>
      <vt:lpstr>Ser parte de una comunidad de fe nos hace ser responsables frente a otros  y  nos ayuda a evitar la tentación (Efesios 5:15-17)</vt:lpstr>
      <vt:lpstr>Así que tengan cuidado de su manera de vivir. No vivan como necios, sino como sabios, aprovechando al máximo cada momento oportuno, porque los días son malos. Por tanto, no sean insensatos, sino entiendan cuál es la voluntad del Señor.  (Efesios 5:15-17) </vt:lpstr>
      <vt:lpstr>Ser parte de una comunidad de fe ayuda a nuestros hijos  a  desarrollar sus propias comunidades  de fe</vt:lpstr>
      <vt:lpstr>Actividad #1  </vt:lpstr>
      <vt:lpstr>LA IGLESIA PUEDE SER  UN AGENTE DE TRANSFORMACIÓN SOCIAL PARA LAS NUEVAS GENERACIONES </vt:lpstr>
      <vt:lpstr>La comunidad de fe es también  un lugar importante para ayudar a los niños a entender la aceptación y la inclusión </vt:lpstr>
      <vt:lpstr>Ser parte de una comunidad de fe también  nos anima a celebrar juntos </vt:lpstr>
      <vt:lpstr>Actividad #2  </vt:lpstr>
      <vt:lpstr>“el ambiente de amor y respeto”</vt:lpstr>
      <vt:lpstr>El amor es un elemento principal de la crianza espiritual porque, como seguidores de Jesús, el amor es la base para todas nuestras relaciones.   El respeto también es muy importante porque es crucial para la forma en que amamos</vt:lpstr>
      <vt:lpstr>¿Cómo pueden los padres demostrar amor a sus hijos?   Respetándolos</vt:lpstr>
      <vt:lpstr>Mientras experimentamos el gran amor de Dios por nosotros, somos llamados a compartir ese amor con los demás.  ¡Cada ser humano ha sido creado a imagen de Dios!    </vt:lpstr>
      <vt:lpstr>EL AMOR DIVINO (ÁGAPE) de los padres espirituales es:    - ACTIVO   - INCONDICIONAL   - SE CENTRA EN EL BIEN DE LOS DEMÁS    - es Sacrificial </vt:lpstr>
      <vt:lpstr>Actividad #1  </vt:lpstr>
      <vt:lpstr>Actividad #2  </vt:lpstr>
      <vt:lpstr>Receso   </vt:lpstr>
      <vt:lpstr>“el ambiente de servicio”</vt:lpstr>
      <vt:lpstr>«Servimos a Cristo cuando obedecemos el más grande de sus mandamientos:  amarle a Él y a los demás»</vt:lpstr>
      <vt:lpstr>«Entrenar el corazón de un niño hacia el servicio es contrario a lo que es por naturaleza.    Pero puede cultivar un enfoque externo en su hogar entrenando esta postura del corazón, desde una edad temprana, a través del ambiente de servicio»</vt:lpstr>
      <vt:lpstr>«APRENDIENDO actos de servicio»   Y    «desarrollando una actitud de servicio»</vt:lpstr>
      <vt:lpstr>Actividad #1  </vt:lpstr>
      <vt:lpstr>El servicio como adoración  La iglesia primitiva ni siquiera podía pensar en la adoración fuera de este concepto de servicio.   La palabra griega para adoración es «latria». Esta es la misma palabra para servicio. Latria es servicio. Latria es adoración.  </vt:lpstr>
      <vt:lpstr>«Por lo tanto, hermanos, tomando en cuenta la misericordia de Dios, les ruego que cada uno de ustedes, en adoración espiritual, ofrezca su cuerpo como sacrificio vivo, santo y agradable a Dios»  (Romanos 12:1)</vt:lpstr>
      <vt:lpstr>Actividad #2  </vt:lpstr>
      <vt:lpstr>“el ambiente fuera de la zona de comodidad”</vt:lpstr>
      <vt:lpstr>La zona de comodidad no es un espacio físico sino un concepto psicológico.  Está relacionado con nuestras actividades diarias, nuestra forma de pensar, sentir y actuar.   Es la forma en que vivimos nuestra vida cuando queremos permanecer en un espacio seguro.  Cuando estamos en la zona de comodidad, nos sentimos seguros y cómodos, pero no crecemos. </vt:lpstr>
      <vt:lpstr>Dejar la zona de comodidad permite que nuestra fe crezca.   Para que un milagro suceda, debe haber un problema o una situación que escapa a nuestra capacidad de resolverlo por nuestra propia cuenta.   Generalmente no encontramos ese tipo de problemas en nuestra zona de comodidad.</vt:lpstr>
      <vt:lpstr>Actividad #1  </vt:lpstr>
      <vt:lpstr>Salir de nuestra zona de comodidad  nos permite también crecer de diferentes maneras</vt:lpstr>
      <vt:lpstr>«el mundo expone a nuestros hijos a circunstancias y experiencias que los alejan de su zona de comodidad. Así los niños descubren que ya no pueden confiar en su seguridad, ni en sus propias fuerzas (ni siquiera en sus padres) y, por lo tanto, aprenden a depender de Dios».</vt:lpstr>
      <vt:lpstr>Los padres deben proteger pero no rescatar a sus hijos.   Los niños deben aprender a lidiar con los desafíos que enfrentan y a confiar en Dios en sus circunstancias, no importa cuán difícil sea. Debemos enseñar a nuestros hijos a confiar en Jesús y a defenderse en la forma en que Él los dirija.  Cuando ellos confían en Jesús, su confianza en Él aumenta tal como lo hace un músculo al ejercitarlo.    ¡Nuestra fe crece cuando  la usamos!</vt:lpstr>
      <vt:lpstr>«El mejor regalo que podemos darle a nuestros hijos, es la confianza en que creemos que todo está en las manos de Dios (incluso las cosas difíciles). Tenemos que soltar el control de sus circunstancias.   Necesitamos comenzar a ver las cosas difíciles como cosas que Dios quiere usar para perfeccionarlos y luego debemos caminar con ellos en oración, y ser un ejemplo de cómo se debe responder a la gracia en medio de las pruebas» </vt:lpstr>
      <vt:lpstr>Actividad #2  </vt:lpstr>
      <vt:lpstr>“el ambiente de la responsabilidad”</vt:lpstr>
      <vt:lpstr>«Pero en el reino de Dios, cuando Él nos llama a la responsabilidad, ¡nos confía sus planes para nosotros!   Qué asombroso concepto: se me ha confiado el cumplimiento de lo que Dios quiere que diga o haga en su representación». </vt:lpstr>
      <vt:lpstr>“Cada uno debe velar no solo por sus propios intereses, sino también por los intereses de  los demás”.  (Filipenses 2:4) </vt:lpstr>
      <vt:lpstr>La responsabilidad está ligada a la noción del compromiso   y    también nos da un propósito de vida</vt:lpstr>
      <vt:lpstr>Responsabilidad no es solo hacer las cosas que debemos hacer, sino  que es una oportunidad  para  compartir el amor de Dios en formas tangibles con los que nos rodean.</vt:lpstr>
      <vt:lpstr>1. Asumir responsabilidad de sí mismos  2. Administrar dinero  3. Dar a Dios y a los demás </vt:lpstr>
      <vt:lpstr>Actividad #1  </vt:lpstr>
      <vt:lpstr>Actividad #2  </vt:lpstr>
      <vt:lpstr>Receso   </vt:lpstr>
      <vt:lpstr>“el ambiente de la corrección del rumbo”</vt:lpstr>
      <vt:lpstr>«Como padres, la disciplina de nuestros hijos es probablemente uno de los aspectos que requiere mayor intensidad, en cuanto a tiempo y energía, en nuestra vida diaria.  ¿Cómo disciplinamos a nuestros hijos y cómo esa disciplina refleja a Dios?  Estas son preguntas importantes, y no podemos tomar este aspecto de nuestra crianza a la ligera». </vt:lpstr>
      <vt:lpstr>“Ciertamente, ninguna disciplina, en el momento de recibirla, parece agradable, sino más bien penosa; sin embargo, después produce una cosecha de justicia y paz para quienes han sido entrenados por ella.   Por tanto, renueven las fuerzas de sus manos cansadas y de sus rodillas debilitadas. “Hagan sendas derechas para sus pies”, para que la pierna coja no se disloque, sino que se sane”.  (Hebreos 12:11-13) </vt:lpstr>
      <vt:lpstr>La disciplina de Dios hacia sus hijos no es para herirlos, sino para sanarlos.  Mientras el dolor puede ser parte del proceso, el resultado final es acercarlos a Dios y darles paz.</vt:lpstr>
      <vt:lpstr>Actividad #1  </vt:lpstr>
      <vt:lpstr> la disciplina bíblica produce una cosecha de justicia y paz para quienes han sido entrenados por ella.   Y nos hace más como Jesús.  </vt:lpstr>
      <vt:lpstr> el objetivo de la disciplina bíblica es la corrección del rumbo  </vt:lpstr>
      <vt:lpstr>La disciplina bíblica es formación espiritual.  Es enseñar a nuestros hijos a vivir como Jesús quiere, edificándolos en amor.   La disciplina es dolorosa, pero es también una oportunidad para demostrar el amor de Dios.</vt:lpstr>
      <vt:lpstr>Actividad #2  </vt:lpstr>
      <vt:lpstr>“el ambiente del reconocimiento”</vt:lpstr>
      <vt:lpstr>Ser reconocido es importante para nosotros y también para nuestros hijos.   Saber que son reconocidos y amados por Dios les da la confianza para convertirse en las personas que Dios quiere que sean.</vt:lpstr>
      <vt:lpstr>«Señor, tú me examinas, tú me conoces. Sabes cuándo me siento y cuándo me levanto; aun a la distancia me lees el pensamiento.  Mis trajines y descansos los conoces; todos mis caminos te son familiares. No me llega aún la palabra a la lengua cuando tú, Señor, ya la sabes toda.  Tu protección me envuelve por completo; me cubres con la palma de tu mano».  (Salmos 139:1–5)</vt:lpstr>
      <vt:lpstr>Actividad #1  </vt:lpstr>
      <vt:lpstr>1. Oigan y conozcan la voz de Dios.  2. Deseen obedecerla.  3. Confíen en el poder del Espíritu Santo para que les ayude a obedecerla.  </vt:lpstr>
      <vt:lpstr>«Cuando conocemos su carácter y lo que lo entristece o alegra, aprendemos a vivir correctamente.   Su Palabra y su Espíritu actúan como guías para comprender lo que significa vivir en una relación con nuestro Padre Dios». </vt:lpstr>
      <vt:lpstr>Actividad #2  </vt:lpstr>
      <vt:lpstr>“el ambiente de ejemplo”</vt:lpstr>
      <vt:lpstr>«Las mejores cosas que sus hijos aprenderán acerca de Dios serán al verlo tratar de descubrirlo por usted mismo. Jesús dijo: «Busca y encontrarás».   No siempre harán lo que usted les diga que hagan, pero serán - buenos y malos- como ven que usted es.   Si sus hijos lo ven buscando, ellos buscarán. la parte de encontrar depende de Dios».</vt:lpstr>
      <vt:lpstr>Los niños aprenden por imitación, y sus primeros modelos a seguir suelen ser sus padres y parientes cercanos.  Probablemente no nos damos cuenta de cuántas cosas les enseñamos a nuestros hijos por nuestra manera de vivir.  Algunas de esas cosas son hábitos y prácticas positivas, pero otras son menos admirables. </vt:lpstr>
      <vt:lpstr>«Por tanto, imiten a Dios, como hijos muy amados». (Efesios 5:1)  Nuestro objetivo como cristianos es ser más como Jesús.  La jornada de la crianza espiritual consiste en ser transformados por Dios mientras guiamos a nuestros hijos.  </vt:lpstr>
      <vt:lpstr>Actividad #1  </vt:lpstr>
      <vt:lpstr>«Los conceptos de permanecer en Cristo y permitir que su Espíritu guíe nuestras vidas son dos procesos de crecimiento espiritual.   En cualquier relación, mientras más conocemos y comprendemos a la persona que amamos, más crece nuestra comprensión respecto a la forma en que podemos responder mejor.   La vida cristiana se trata de responder a Dios. Desde el momento que elegimos rendir nuestras vidas a Él y aceptamos el don de la salvación ofrecida por Jesús, comenzamos el viaje de la transformación relacional».</vt:lpstr>
      <vt:lpstr>Actividad #2  </vt:lpstr>
      <vt:lpstr>«Los conceptos de permanecer en Cristo y permitir que su Espíritu guíe nuestras vidas son dos procesos de crecimiento espiritual.   En cualquier relación, mientras más conocemos y comprendemos a la persona que amamos, más crece nuestra comprensión respecto a la forma en que podemos responder mejor.   La vida cristiana se trata de responder a Dios. Desde el momento que elegimos rendir nuestras vidas a Él y aceptamos el don de la salvación ofrecida por Jesús, comenzamos el viaje de la transformación relacional».</vt:lpstr>
      <vt:lpstr>Resumen final   </vt:lpstr>
      <vt:lpstr>los 10 ambientes que nos ayudarán a llevar a nuestros hijos a una vida de fe:  1. Narración. Contar la gran historia. El poder de la Gran Historia de Dios impacta nuestras vidas al brindarnos una perspectiva impresionante de cómo Dios se ha estado moviendo a lo largo de la historia. Nos motiva a ver cómo Dios está usando la vida de cada persona y está creando una historia única que merece ser contada para la gloria de Dios.  2. Identidad. Este ambiente destaca quiénes somos en Cristo. Según Efesios: hemos sido elegidos, adoptados, redimidos, sellados y se nos ha dado una herencia en Cristo. Esta convicción permite a los niños mantenerse firmes contra las identidades que podrían alejarlos de Dios en este mundo.  3. Comunidad de fe. Dios nos diseñó para vivir en comunidad y experimentarlo de maneras que solo pueden suceder en la proximidad unos de otros. La comunidad de fe crea un ambiente para equipar y discipular a los padres, celebrar la fidelidad de Dios y brindar una riqueza de adoración a través de la tradición y los rituales que ofrecen a los niños una identidad.</vt:lpstr>
      <vt:lpstr>los 10 ambientes que nos ayudarán a llevar a nuestros hijos a una vida de fe:  4. Amor y respeto. sin amor, nuestra fe se vuelve inútil. Este ambiente reconoce que los niños necesitan un ambiente de amor y respeto para ser libres de recibir y dar la gracia de Dios. Es innato en este ambiente el valor de que los niños sean respetados porque encarnan la imagen misma de Dios. Debemos hablarles a ellos y no de ellos, y comprometernos con un ambiente donde el amor y la aceptación nunca sean retenidos debido al comportamiento.  5. Servicio. Esta postura del corazón plantea la pregunta: «¿Qué hay que hacer?» Le permite al Espíritu Santo cultivar la sensibilidad hacia los demás con una causa que es más grande que la vida individual. Ayuda a cumplir el mandato de que, como seguidores de Cristo, debemos ver nuestra vida como un sacrificio vivo que damos generosamente.  6. Fuera de la zona de comodidad. A medida que los niños tienen el desafío de salir de su zona de comodidad desde una edad temprana, aprenden y experimentan una dependencia del Espíritu Santo para equiparlos y fortalecerlos más allá de sus habilidades y deseos naturales. Este ambiente inspira a una generación a buscar no consuelo, sino una vida radical de fe en Cristo.</vt:lpstr>
      <vt:lpstr>los 10 ambientes que nos ayudarán a llevar a nuestros hijos a una vida de fe:  7. Responsabilidad. Este ambiente permite a los niños tomar posesión de sus vidas, dones y recursos ante Dios. Además, los niños tienen el desafío de asumir la responsabilidad de sus hermanos y hermanas en Cristo, así como de aquellos que están espiritualmente perdidos. Nuestra esperanza es que el Espíritu Santo use este ambiente para nutrir a cada niño dentro de una cosmovisión con mentalidad de reino, desde un lugar no de carga sino de alguien a quien se le ha confiado un gran llamado.  8. Corrección de rumbo. Este ambiente surge de Hebreos 12: 11-13, y es lo opuesto al castigo. En cambio, la disciplina bíblica para un niño abarca: Una temporada de dolor, Una oportunidad para construir en el amor y Una visión de un camino corregido con el propósito de sanar en su esencia.  9 reconocimiento. Nada es más importante que conocer y ser conocido por Dios. Vivimos en un mundo que niega la verdad absoluta y, sin embargo, la Palabra de Dios ofrece precisamente eso. A medida que nosotros, al conocer personalmente a Dios, creamos un ambiente que defiende y muestra la verdad de Dios, les damos a los niños la seguridad de ser conocidos por Dios a través de una relación con Él en Cristo.  10. Ejemplo. El contenido bíblico debe expresarse en una vida práctica para que marque una diferencia espiritualmente. Saber es el «quién», mientras que modelar es el «cómo». Este ambiente es un ejemplo práctico de lo que significa para los niños poner su fe en acción.</vt:lpstr>
      <vt:lpstr>REFLEXIÓN FINAL Y ORACIÓN</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Visión y Entrenamiento</dc:title>
  <dc:creator>Usuario</dc:creator>
  <cp:lastModifiedBy>veronica schaab</cp:lastModifiedBy>
  <cp:revision>266</cp:revision>
  <cp:lastPrinted>2016-10-21T04:44:09Z</cp:lastPrinted>
  <dcterms:modified xsi:type="dcterms:W3CDTF">2022-11-17T18:13:25Z</dcterms:modified>
</cp:coreProperties>
</file>